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350" r:id="rId2"/>
    <p:sldId id="315" r:id="rId3"/>
    <p:sldId id="341" r:id="rId4"/>
    <p:sldId id="317" r:id="rId5"/>
    <p:sldId id="318" r:id="rId6"/>
    <p:sldId id="319" r:id="rId7"/>
    <p:sldId id="320" r:id="rId8"/>
    <p:sldId id="321" r:id="rId9"/>
    <p:sldId id="322" r:id="rId10"/>
    <p:sldId id="323" r:id="rId11"/>
    <p:sldId id="334" r:id="rId12"/>
    <p:sldId id="324" r:id="rId13"/>
    <p:sldId id="326" r:id="rId14"/>
    <p:sldId id="327" r:id="rId15"/>
    <p:sldId id="344" r:id="rId16"/>
    <p:sldId id="333" r:id="rId17"/>
    <p:sldId id="329" r:id="rId18"/>
    <p:sldId id="330" r:id="rId19"/>
    <p:sldId id="345" r:id="rId20"/>
    <p:sldId id="346" r:id="rId21"/>
    <p:sldId id="351" r:id="rId22"/>
    <p:sldId id="331" r:id="rId23"/>
    <p:sldId id="338" r:id="rId24"/>
    <p:sldId id="347" r:id="rId25"/>
    <p:sldId id="348" r:id="rId26"/>
    <p:sldId id="349" r:id="rId27"/>
    <p:sldId id="336" r:id="rId28"/>
    <p:sldId id="339" r:id="rId29"/>
    <p:sldId id="335" r:id="rId30"/>
    <p:sldId id="337"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Default Section" id="{BF0F49C9-26A9-43B4-AB57-FB1878DF71AA}">
          <p14:sldIdLst>
            <p14:sldId id="350"/>
            <p14:sldId id="315"/>
            <p14:sldId id="341"/>
            <p14:sldId id="317"/>
            <p14:sldId id="318"/>
            <p14:sldId id="319"/>
            <p14:sldId id="320"/>
            <p14:sldId id="321"/>
            <p14:sldId id="322"/>
            <p14:sldId id="323"/>
            <p14:sldId id="334"/>
            <p14:sldId id="324"/>
            <p14:sldId id="326"/>
            <p14:sldId id="327"/>
            <p14:sldId id="344"/>
            <p14:sldId id="333"/>
            <p14:sldId id="329"/>
            <p14:sldId id="330"/>
            <p14:sldId id="345"/>
            <p14:sldId id="346"/>
            <p14:sldId id="351"/>
            <p14:sldId id="331"/>
            <p14:sldId id="338"/>
            <p14:sldId id="347"/>
            <p14:sldId id="348"/>
            <p14:sldId id="349"/>
            <p14:sldId id="336"/>
            <p14:sldId id="339"/>
            <p14:sldId id="335"/>
            <p14:sldId id="337"/>
          </p14:sldIdLst>
        </p14:section>
      </p14:sectionLst>
    </p:ext>
    <p:ext uri="{EFAFB233-063F-42B5-8137-9DF3F51BA10A}">
      <p15:sldGuideLst xmlns:p15="http://schemas.microsoft.com/office/powerpoint/2012/main" xmlns="">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BB6"/>
    <a:srgbClr val="E51636"/>
    <a:srgbClr val="5E5E5E"/>
    <a:srgbClr val="34353A"/>
    <a:srgbClr val="FFFEE8"/>
    <a:srgbClr val="FAFAFA"/>
    <a:srgbClr val="D20000"/>
    <a:srgbClr val="4D4D4D"/>
    <a:srgbClr val="961A1D"/>
    <a:srgbClr val="CC0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75" autoAdjust="0"/>
    <p:restoredTop sz="94434" autoAdjust="0"/>
  </p:normalViewPr>
  <p:slideViewPr>
    <p:cSldViewPr snapToGrid="0" snapToObjects="1">
      <p:cViewPr>
        <p:scale>
          <a:sx n="112" d="100"/>
          <a:sy n="112" d="100"/>
        </p:scale>
        <p:origin x="-1696" y="-1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43" d="100"/>
          <a:sy n="43" d="100"/>
        </p:scale>
        <p:origin x="1162" y="29"/>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A88804-9FBE-4F9D-9E12-3D01F97A9694}" type="doc">
      <dgm:prSet loTypeId="urn:microsoft.com/office/officeart/2005/8/layout/vList6" loCatId="list" qsTypeId="urn:microsoft.com/office/officeart/2005/8/quickstyle/simple5" qsCatId="simple" csTypeId="urn:microsoft.com/office/officeart/2005/8/colors/colorful3" csCatId="colorful" phldr="1"/>
      <dgm:spPr/>
      <dgm:t>
        <a:bodyPr/>
        <a:lstStyle/>
        <a:p>
          <a:endParaRPr lang="en-US"/>
        </a:p>
      </dgm:t>
    </dgm:pt>
    <dgm:pt modelId="{59DE49B8-F690-4DE6-A5B1-5532AF0F39C9}">
      <dgm:prSet custT="1"/>
      <dgm:spPr/>
      <dgm:t>
        <a:bodyPr anchor="ctr"/>
        <a:lstStyle/>
        <a:p>
          <a:pPr rtl="0"/>
          <a:r>
            <a:rPr lang="en-US" sz="1600" b="0" dirty="0" smtClean="0"/>
            <a:t>1. </a:t>
          </a:r>
          <a:endParaRPr lang="en-US" sz="1600" b="0" dirty="0"/>
        </a:p>
      </dgm:t>
    </dgm:pt>
    <dgm:pt modelId="{82424CDA-4CC2-47D1-8BEA-3F74A63942D7}" type="parTrans" cxnId="{1A4F2195-F71F-4FB6-89ED-AEBD101649EB}">
      <dgm:prSet/>
      <dgm:spPr/>
      <dgm:t>
        <a:bodyPr/>
        <a:lstStyle/>
        <a:p>
          <a:endParaRPr lang="en-US" sz="2000" b="0"/>
        </a:p>
      </dgm:t>
    </dgm:pt>
    <dgm:pt modelId="{1C1CAB7C-E09F-47AF-AD8A-4353A5C81AEF}" type="sibTrans" cxnId="{1A4F2195-F71F-4FB6-89ED-AEBD101649EB}">
      <dgm:prSet/>
      <dgm:spPr/>
      <dgm:t>
        <a:bodyPr/>
        <a:lstStyle/>
        <a:p>
          <a:endParaRPr lang="en-US" sz="2000" b="0"/>
        </a:p>
      </dgm:t>
    </dgm:pt>
    <dgm:pt modelId="{22245A92-9835-468E-8C0C-0742D3F8FF28}">
      <dgm:prSet custT="1"/>
      <dgm:spPr/>
      <dgm:t>
        <a:bodyPr anchor="ctr"/>
        <a:lstStyle/>
        <a:p>
          <a:pPr rtl="0"/>
          <a:r>
            <a:rPr lang="en-US" sz="1600" b="0" dirty="0" smtClean="0"/>
            <a:t>2. </a:t>
          </a:r>
          <a:endParaRPr lang="en-US" sz="1600" b="0" dirty="0"/>
        </a:p>
      </dgm:t>
    </dgm:pt>
    <dgm:pt modelId="{1FC07E1E-D941-404B-A22F-74A55D1D2F7E}" type="parTrans" cxnId="{C3C46BF1-03C7-4CBD-94DA-9CA96D827AB5}">
      <dgm:prSet/>
      <dgm:spPr/>
      <dgm:t>
        <a:bodyPr/>
        <a:lstStyle/>
        <a:p>
          <a:endParaRPr lang="en-US" sz="2000" b="0"/>
        </a:p>
      </dgm:t>
    </dgm:pt>
    <dgm:pt modelId="{C933512B-C486-4C91-BD41-30B53E96D900}" type="sibTrans" cxnId="{C3C46BF1-03C7-4CBD-94DA-9CA96D827AB5}">
      <dgm:prSet/>
      <dgm:spPr/>
      <dgm:t>
        <a:bodyPr/>
        <a:lstStyle/>
        <a:p>
          <a:endParaRPr lang="en-US" sz="2000" b="0"/>
        </a:p>
      </dgm:t>
    </dgm:pt>
    <dgm:pt modelId="{B017F7B0-BE74-40F9-9AAB-A62A8BAFC2E6}">
      <dgm:prSet custT="1"/>
      <dgm:spPr/>
      <dgm:t>
        <a:bodyPr anchor="ctr"/>
        <a:lstStyle/>
        <a:p>
          <a:pPr rtl="0"/>
          <a:r>
            <a:rPr lang="en-US" sz="1600" b="0" dirty="0" smtClean="0"/>
            <a:t>3.</a:t>
          </a:r>
          <a:endParaRPr lang="en-US" sz="1600" b="0" dirty="0"/>
        </a:p>
      </dgm:t>
    </dgm:pt>
    <dgm:pt modelId="{07462EE0-2325-46AC-A828-11AC57633F1D}" type="parTrans" cxnId="{DEBB7D42-F924-4780-933B-B86162793256}">
      <dgm:prSet/>
      <dgm:spPr/>
      <dgm:t>
        <a:bodyPr/>
        <a:lstStyle/>
        <a:p>
          <a:endParaRPr lang="en-US" sz="2000" b="0"/>
        </a:p>
      </dgm:t>
    </dgm:pt>
    <dgm:pt modelId="{CAD60871-D605-4ED0-B60D-DECDA9BC607C}" type="sibTrans" cxnId="{DEBB7D42-F924-4780-933B-B86162793256}">
      <dgm:prSet/>
      <dgm:spPr/>
      <dgm:t>
        <a:bodyPr/>
        <a:lstStyle/>
        <a:p>
          <a:endParaRPr lang="en-US" sz="2000" b="0"/>
        </a:p>
      </dgm:t>
    </dgm:pt>
    <dgm:pt modelId="{BDDB4D5A-6709-4980-B407-228A04EAA4D5}">
      <dgm:prSet custT="1"/>
      <dgm:spPr/>
      <dgm:t>
        <a:bodyPr anchor="ctr"/>
        <a:lstStyle/>
        <a:p>
          <a:pPr rtl="0"/>
          <a:r>
            <a:rPr lang="en-US" sz="1600" b="0" dirty="0" smtClean="0"/>
            <a:t>4.</a:t>
          </a:r>
          <a:endParaRPr lang="en-US" sz="1600" b="0" dirty="0"/>
        </a:p>
      </dgm:t>
    </dgm:pt>
    <dgm:pt modelId="{778714B4-59F3-4D96-B8F4-C2990437E336}" type="parTrans" cxnId="{EBD24D18-BA28-4704-A56A-BD4298D115C2}">
      <dgm:prSet/>
      <dgm:spPr/>
      <dgm:t>
        <a:bodyPr/>
        <a:lstStyle/>
        <a:p>
          <a:endParaRPr lang="en-US" sz="2000" b="0"/>
        </a:p>
      </dgm:t>
    </dgm:pt>
    <dgm:pt modelId="{C6AD9B66-F941-47BA-8918-0387C3BC78D0}" type="sibTrans" cxnId="{EBD24D18-BA28-4704-A56A-BD4298D115C2}">
      <dgm:prSet/>
      <dgm:spPr/>
      <dgm:t>
        <a:bodyPr/>
        <a:lstStyle/>
        <a:p>
          <a:endParaRPr lang="en-US" sz="2000" b="0"/>
        </a:p>
      </dgm:t>
    </dgm:pt>
    <dgm:pt modelId="{9AFF9C17-2D38-4BEE-ADDB-CB8320A673D8}">
      <dgm:prSet custT="1"/>
      <dgm:spPr/>
      <dgm:t>
        <a:bodyPr anchor="ctr"/>
        <a:lstStyle/>
        <a:p>
          <a:pPr rtl="0"/>
          <a:r>
            <a:rPr lang="en-US" sz="1600" b="0" dirty="0" smtClean="0"/>
            <a:t>5.</a:t>
          </a:r>
          <a:endParaRPr lang="en-US" sz="1600" b="0" dirty="0"/>
        </a:p>
      </dgm:t>
    </dgm:pt>
    <dgm:pt modelId="{1A48E40A-86E6-4F04-96A5-9EC09978CAEB}" type="parTrans" cxnId="{05609A58-FC67-4401-99BF-569DA1D0FFD9}">
      <dgm:prSet/>
      <dgm:spPr/>
      <dgm:t>
        <a:bodyPr/>
        <a:lstStyle/>
        <a:p>
          <a:endParaRPr lang="en-US" sz="2000" b="0"/>
        </a:p>
      </dgm:t>
    </dgm:pt>
    <dgm:pt modelId="{61167834-72D2-4F82-8A24-FCEB98D991BB}" type="sibTrans" cxnId="{05609A58-FC67-4401-99BF-569DA1D0FFD9}">
      <dgm:prSet/>
      <dgm:spPr/>
      <dgm:t>
        <a:bodyPr/>
        <a:lstStyle/>
        <a:p>
          <a:endParaRPr lang="en-US" sz="2000" b="0"/>
        </a:p>
      </dgm:t>
    </dgm:pt>
    <dgm:pt modelId="{5E0F8E50-C67C-46AA-8A77-6B93CA1F8EF6}">
      <dgm:prSet custT="1"/>
      <dgm:spPr/>
      <dgm:t>
        <a:bodyPr anchor="ctr"/>
        <a:lstStyle/>
        <a:p>
          <a:pPr rtl="0"/>
          <a:r>
            <a:rPr lang="en-US" sz="1600" b="0" dirty="0" smtClean="0"/>
            <a:t>6.</a:t>
          </a:r>
          <a:endParaRPr lang="en-US" sz="1600" b="0" dirty="0"/>
        </a:p>
      </dgm:t>
    </dgm:pt>
    <dgm:pt modelId="{41378DB4-063B-4E8E-B229-74967500D637}" type="parTrans" cxnId="{B4F88459-32D1-4E15-BE13-978A88FC5027}">
      <dgm:prSet/>
      <dgm:spPr/>
      <dgm:t>
        <a:bodyPr/>
        <a:lstStyle/>
        <a:p>
          <a:endParaRPr lang="en-US" sz="2000" b="0"/>
        </a:p>
      </dgm:t>
    </dgm:pt>
    <dgm:pt modelId="{90BCA038-8755-44A5-AAB6-C41EA7A1D7E0}" type="sibTrans" cxnId="{B4F88459-32D1-4E15-BE13-978A88FC5027}">
      <dgm:prSet/>
      <dgm:spPr/>
      <dgm:t>
        <a:bodyPr/>
        <a:lstStyle/>
        <a:p>
          <a:endParaRPr lang="en-US" sz="2000" b="0"/>
        </a:p>
      </dgm:t>
    </dgm:pt>
    <dgm:pt modelId="{C59F6E62-403E-4CE5-83D1-541CBFBCD682}">
      <dgm:prSet custT="1"/>
      <dgm:spPr/>
      <dgm:t>
        <a:bodyPr anchor="ctr"/>
        <a:lstStyle/>
        <a:p>
          <a:pPr rtl="0"/>
          <a:r>
            <a:rPr lang="en-US" sz="1600" b="0" smtClean="0"/>
            <a:t>Make </a:t>
          </a:r>
          <a:r>
            <a:rPr lang="en-US" sz="1600" b="0" dirty="0" smtClean="0"/>
            <a:t>an offer</a:t>
          </a:r>
          <a:endParaRPr lang="en-US" sz="1600" b="0" dirty="0"/>
        </a:p>
      </dgm:t>
    </dgm:pt>
    <dgm:pt modelId="{B1D71096-7341-4AFD-B64D-108806B3315F}" type="parTrans" cxnId="{8BA6E1D4-23F9-4FB6-8258-9393BC4C6CD7}">
      <dgm:prSet/>
      <dgm:spPr/>
      <dgm:t>
        <a:bodyPr/>
        <a:lstStyle/>
        <a:p>
          <a:endParaRPr lang="en-US"/>
        </a:p>
      </dgm:t>
    </dgm:pt>
    <dgm:pt modelId="{F70766AE-2DCA-4B90-A2A9-903211EF530F}" type="sibTrans" cxnId="{8BA6E1D4-23F9-4FB6-8258-9393BC4C6CD7}">
      <dgm:prSet/>
      <dgm:spPr/>
      <dgm:t>
        <a:bodyPr/>
        <a:lstStyle/>
        <a:p>
          <a:endParaRPr lang="en-US"/>
        </a:p>
      </dgm:t>
    </dgm:pt>
    <dgm:pt modelId="{222BD728-86DF-4AB9-939F-FEF258424E73}">
      <dgm:prSet custT="1"/>
      <dgm:spPr/>
      <dgm:t>
        <a:bodyPr anchor="ctr"/>
        <a:lstStyle/>
        <a:p>
          <a:pPr rtl="0"/>
          <a:r>
            <a:rPr lang="en-US" sz="1600" b="0" smtClean="0"/>
            <a:t>Negotiate </a:t>
          </a:r>
          <a:r>
            <a:rPr lang="en-US" sz="1600" b="0" dirty="0" smtClean="0"/>
            <a:t>price, credits and repairs with the seller</a:t>
          </a:r>
          <a:endParaRPr lang="en-US" sz="1600" b="0" dirty="0"/>
        </a:p>
      </dgm:t>
    </dgm:pt>
    <dgm:pt modelId="{794EA928-50F9-4314-A767-01240EE615F7}" type="parTrans" cxnId="{1B39FB29-440D-4F8C-9D17-2F27D1F586F2}">
      <dgm:prSet/>
      <dgm:spPr/>
      <dgm:t>
        <a:bodyPr/>
        <a:lstStyle/>
        <a:p>
          <a:endParaRPr lang="en-US"/>
        </a:p>
      </dgm:t>
    </dgm:pt>
    <dgm:pt modelId="{99DAE7CE-7245-470B-AAB7-52149102EF9D}" type="sibTrans" cxnId="{1B39FB29-440D-4F8C-9D17-2F27D1F586F2}">
      <dgm:prSet/>
      <dgm:spPr/>
      <dgm:t>
        <a:bodyPr/>
        <a:lstStyle/>
        <a:p>
          <a:endParaRPr lang="en-US"/>
        </a:p>
      </dgm:t>
    </dgm:pt>
    <dgm:pt modelId="{91D4180E-96C1-4AC3-A61F-28D579B82E8D}">
      <dgm:prSet custT="1"/>
      <dgm:spPr/>
      <dgm:t>
        <a:bodyPr anchor="ctr"/>
        <a:lstStyle/>
        <a:p>
          <a:pPr rtl="0"/>
          <a:r>
            <a:rPr lang="en-US" sz="1600" b="0" smtClean="0"/>
            <a:t>Sign </a:t>
          </a:r>
          <a:r>
            <a:rPr lang="en-US" sz="1600" b="0" dirty="0" smtClean="0"/>
            <a:t>a contract</a:t>
          </a:r>
          <a:endParaRPr lang="en-US" sz="1600" b="0" dirty="0"/>
        </a:p>
      </dgm:t>
    </dgm:pt>
    <dgm:pt modelId="{6AEB442B-8DD7-49C1-AB34-46A76F143607}" type="parTrans" cxnId="{95A54230-80C9-4952-9E4D-C3E2DB10A775}">
      <dgm:prSet/>
      <dgm:spPr/>
      <dgm:t>
        <a:bodyPr/>
        <a:lstStyle/>
        <a:p>
          <a:endParaRPr lang="en-US"/>
        </a:p>
      </dgm:t>
    </dgm:pt>
    <dgm:pt modelId="{19E1DB40-C52F-405D-99E6-67FC69D3E67F}" type="sibTrans" cxnId="{95A54230-80C9-4952-9E4D-C3E2DB10A775}">
      <dgm:prSet/>
      <dgm:spPr/>
      <dgm:t>
        <a:bodyPr/>
        <a:lstStyle/>
        <a:p>
          <a:endParaRPr lang="en-US"/>
        </a:p>
      </dgm:t>
    </dgm:pt>
    <dgm:pt modelId="{8C15A9C2-CFB8-4A1C-9BF9-8120DA3CFC6C}">
      <dgm:prSet custT="1"/>
      <dgm:spPr/>
      <dgm:t>
        <a:bodyPr anchor="ctr"/>
        <a:lstStyle/>
        <a:p>
          <a:pPr rtl="0"/>
          <a:r>
            <a:rPr lang="en-US" sz="1600" b="0" smtClean="0"/>
            <a:t>Obtain </a:t>
          </a:r>
          <a:r>
            <a:rPr lang="en-US" sz="1600" b="0" dirty="0" smtClean="0"/>
            <a:t>a Mortgage</a:t>
          </a:r>
          <a:endParaRPr lang="en-US" sz="1600" b="0" dirty="0"/>
        </a:p>
      </dgm:t>
    </dgm:pt>
    <dgm:pt modelId="{440D30FC-2253-4F6D-8F5E-0840E5C87737}" type="parTrans" cxnId="{C06CC2B0-46A0-4F3E-9302-513CC868250D}">
      <dgm:prSet/>
      <dgm:spPr/>
      <dgm:t>
        <a:bodyPr/>
        <a:lstStyle/>
        <a:p>
          <a:endParaRPr lang="en-US"/>
        </a:p>
      </dgm:t>
    </dgm:pt>
    <dgm:pt modelId="{DC3916F5-F1C2-4DC8-8F72-F8C31F176630}" type="sibTrans" cxnId="{C06CC2B0-46A0-4F3E-9302-513CC868250D}">
      <dgm:prSet/>
      <dgm:spPr/>
      <dgm:t>
        <a:bodyPr/>
        <a:lstStyle/>
        <a:p>
          <a:endParaRPr lang="en-US"/>
        </a:p>
      </dgm:t>
    </dgm:pt>
    <dgm:pt modelId="{9D0D86B0-1D4C-4580-900C-ADAF07329A06}">
      <dgm:prSet custT="1"/>
      <dgm:spPr/>
      <dgm:t>
        <a:bodyPr anchor="ctr"/>
        <a:lstStyle/>
        <a:p>
          <a:pPr rtl="0"/>
          <a:r>
            <a:rPr lang="en-US" sz="1600" b="0" dirty="0" smtClean="0"/>
            <a:t>Obtain and ensure clear title</a:t>
          </a:r>
          <a:endParaRPr lang="en-US" sz="1600" b="0" dirty="0"/>
        </a:p>
      </dgm:t>
    </dgm:pt>
    <dgm:pt modelId="{3845D48A-DF49-4DF9-8597-A4DE535F0F06}" type="parTrans" cxnId="{9E12974E-28C7-475D-B99D-E2AB94901036}">
      <dgm:prSet/>
      <dgm:spPr/>
      <dgm:t>
        <a:bodyPr/>
        <a:lstStyle/>
        <a:p>
          <a:endParaRPr lang="en-US"/>
        </a:p>
      </dgm:t>
    </dgm:pt>
    <dgm:pt modelId="{82024C18-E1B9-4618-BBAF-AFF21AF57CC6}" type="sibTrans" cxnId="{9E12974E-28C7-475D-B99D-E2AB94901036}">
      <dgm:prSet/>
      <dgm:spPr/>
      <dgm:t>
        <a:bodyPr/>
        <a:lstStyle/>
        <a:p>
          <a:endParaRPr lang="en-US"/>
        </a:p>
      </dgm:t>
    </dgm:pt>
    <dgm:pt modelId="{FE47476B-171F-414D-9001-324A153A875E}">
      <dgm:prSet custT="1"/>
      <dgm:spPr/>
      <dgm:t>
        <a:bodyPr anchor="ctr"/>
        <a:lstStyle/>
        <a:p>
          <a:pPr rtl="0"/>
          <a:r>
            <a:rPr lang="en-US" sz="1600" b="0" smtClean="0"/>
            <a:t>Close</a:t>
          </a:r>
          <a:r>
            <a:rPr lang="en-US" sz="1600" b="0" dirty="0" smtClean="0"/>
            <a:t>!</a:t>
          </a:r>
          <a:endParaRPr lang="en-US" sz="1600" b="0" dirty="0"/>
        </a:p>
      </dgm:t>
    </dgm:pt>
    <dgm:pt modelId="{55E0C180-CD2E-4CB6-9AE7-3B5C4E0EDC74}" type="parTrans" cxnId="{629F2831-9560-45B7-943D-398944152C6E}">
      <dgm:prSet/>
      <dgm:spPr/>
      <dgm:t>
        <a:bodyPr/>
        <a:lstStyle/>
        <a:p>
          <a:endParaRPr lang="en-US"/>
        </a:p>
      </dgm:t>
    </dgm:pt>
    <dgm:pt modelId="{C1759E31-ACCD-43BC-9181-B36F8C582C01}" type="sibTrans" cxnId="{629F2831-9560-45B7-943D-398944152C6E}">
      <dgm:prSet/>
      <dgm:spPr/>
      <dgm:t>
        <a:bodyPr/>
        <a:lstStyle/>
        <a:p>
          <a:endParaRPr lang="en-US"/>
        </a:p>
      </dgm:t>
    </dgm:pt>
    <dgm:pt modelId="{935835A6-D69B-4ACD-BEF3-14DEC9659DB9}" type="pres">
      <dgm:prSet presAssocID="{DCA88804-9FBE-4F9D-9E12-3D01F97A9694}" presName="Name0" presStyleCnt="0">
        <dgm:presLayoutVars>
          <dgm:dir/>
          <dgm:animLvl val="lvl"/>
          <dgm:resizeHandles/>
        </dgm:presLayoutVars>
      </dgm:prSet>
      <dgm:spPr/>
      <dgm:t>
        <a:bodyPr/>
        <a:lstStyle/>
        <a:p>
          <a:endParaRPr lang="en-US"/>
        </a:p>
      </dgm:t>
    </dgm:pt>
    <dgm:pt modelId="{FF8495B4-3615-4B34-A21D-4D76D6CB3360}" type="pres">
      <dgm:prSet presAssocID="{59DE49B8-F690-4DE6-A5B1-5532AF0F39C9}" presName="linNode" presStyleCnt="0"/>
      <dgm:spPr/>
      <dgm:t>
        <a:bodyPr/>
        <a:lstStyle/>
        <a:p>
          <a:endParaRPr lang="en-US"/>
        </a:p>
      </dgm:t>
    </dgm:pt>
    <dgm:pt modelId="{6B82DAD1-F4DC-4863-A82A-FAB169A10714}" type="pres">
      <dgm:prSet presAssocID="{59DE49B8-F690-4DE6-A5B1-5532AF0F39C9}" presName="parentShp" presStyleLbl="node1" presStyleIdx="0" presStyleCnt="6" custScaleX="19156" custLinFactNeighborY="-79">
        <dgm:presLayoutVars>
          <dgm:bulletEnabled val="1"/>
        </dgm:presLayoutVars>
      </dgm:prSet>
      <dgm:spPr/>
      <dgm:t>
        <a:bodyPr/>
        <a:lstStyle/>
        <a:p>
          <a:endParaRPr lang="en-US"/>
        </a:p>
      </dgm:t>
    </dgm:pt>
    <dgm:pt modelId="{1F6EA2F5-C6D9-47C7-A1E2-E760F1CDCD20}" type="pres">
      <dgm:prSet presAssocID="{59DE49B8-F690-4DE6-A5B1-5532AF0F39C9}" presName="childShp" presStyleLbl="bgAccFollowNode1" presStyleIdx="0" presStyleCnt="6">
        <dgm:presLayoutVars>
          <dgm:bulletEnabled val="1"/>
        </dgm:presLayoutVars>
      </dgm:prSet>
      <dgm:spPr/>
      <dgm:t>
        <a:bodyPr/>
        <a:lstStyle/>
        <a:p>
          <a:endParaRPr lang="en-US"/>
        </a:p>
      </dgm:t>
    </dgm:pt>
    <dgm:pt modelId="{B44C76AC-5256-4F63-B32A-2205E8B86DF8}" type="pres">
      <dgm:prSet presAssocID="{1C1CAB7C-E09F-47AF-AD8A-4353A5C81AEF}" presName="spacing" presStyleCnt="0"/>
      <dgm:spPr/>
      <dgm:t>
        <a:bodyPr/>
        <a:lstStyle/>
        <a:p>
          <a:endParaRPr lang="en-US"/>
        </a:p>
      </dgm:t>
    </dgm:pt>
    <dgm:pt modelId="{27C6B599-4144-45F4-B388-D05EEA427046}" type="pres">
      <dgm:prSet presAssocID="{22245A92-9835-468E-8C0C-0742D3F8FF28}" presName="linNode" presStyleCnt="0"/>
      <dgm:spPr/>
      <dgm:t>
        <a:bodyPr/>
        <a:lstStyle/>
        <a:p>
          <a:endParaRPr lang="en-US"/>
        </a:p>
      </dgm:t>
    </dgm:pt>
    <dgm:pt modelId="{2512478C-4FA6-40D2-8E2B-217DE415D4B6}" type="pres">
      <dgm:prSet presAssocID="{22245A92-9835-468E-8C0C-0742D3F8FF28}" presName="parentShp" presStyleLbl="node1" presStyleIdx="1" presStyleCnt="6" custScaleX="19156" custLinFactNeighborY="-79">
        <dgm:presLayoutVars>
          <dgm:bulletEnabled val="1"/>
        </dgm:presLayoutVars>
      </dgm:prSet>
      <dgm:spPr/>
      <dgm:t>
        <a:bodyPr/>
        <a:lstStyle/>
        <a:p>
          <a:endParaRPr lang="en-US"/>
        </a:p>
      </dgm:t>
    </dgm:pt>
    <dgm:pt modelId="{469FE82D-3DF2-4BEF-8B47-12654C32EFA8}" type="pres">
      <dgm:prSet presAssocID="{22245A92-9835-468E-8C0C-0742D3F8FF28}" presName="childShp" presStyleLbl="bgAccFollowNode1" presStyleIdx="1" presStyleCnt="6">
        <dgm:presLayoutVars>
          <dgm:bulletEnabled val="1"/>
        </dgm:presLayoutVars>
      </dgm:prSet>
      <dgm:spPr/>
      <dgm:t>
        <a:bodyPr/>
        <a:lstStyle/>
        <a:p>
          <a:endParaRPr lang="en-US"/>
        </a:p>
      </dgm:t>
    </dgm:pt>
    <dgm:pt modelId="{BD68EFD4-52AC-46EC-9CFB-9AF508536A34}" type="pres">
      <dgm:prSet presAssocID="{C933512B-C486-4C91-BD41-30B53E96D900}" presName="spacing" presStyleCnt="0"/>
      <dgm:spPr/>
      <dgm:t>
        <a:bodyPr/>
        <a:lstStyle/>
        <a:p>
          <a:endParaRPr lang="en-US"/>
        </a:p>
      </dgm:t>
    </dgm:pt>
    <dgm:pt modelId="{057F2052-994B-4B77-9186-E570D3A7A952}" type="pres">
      <dgm:prSet presAssocID="{B017F7B0-BE74-40F9-9AAB-A62A8BAFC2E6}" presName="linNode" presStyleCnt="0"/>
      <dgm:spPr/>
      <dgm:t>
        <a:bodyPr/>
        <a:lstStyle/>
        <a:p>
          <a:endParaRPr lang="en-US"/>
        </a:p>
      </dgm:t>
    </dgm:pt>
    <dgm:pt modelId="{70A03856-A8C1-472E-9CCB-A743BA605D6D}" type="pres">
      <dgm:prSet presAssocID="{B017F7B0-BE74-40F9-9AAB-A62A8BAFC2E6}" presName="parentShp" presStyleLbl="node1" presStyleIdx="2" presStyleCnt="6" custScaleX="19156" custLinFactNeighborY="-79">
        <dgm:presLayoutVars>
          <dgm:bulletEnabled val="1"/>
        </dgm:presLayoutVars>
      </dgm:prSet>
      <dgm:spPr/>
      <dgm:t>
        <a:bodyPr/>
        <a:lstStyle/>
        <a:p>
          <a:endParaRPr lang="en-US"/>
        </a:p>
      </dgm:t>
    </dgm:pt>
    <dgm:pt modelId="{F9A8E523-A46D-4CCC-A1BE-2BA433FE636F}" type="pres">
      <dgm:prSet presAssocID="{B017F7B0-BE74-40F9-9AAB-A62A8BAFC2E6}" presName="childShp" presStyleLbl="bgAccFollowNode1" presStyleIdx="2" presStyleCnt="6">
        <dgm:presLayoutVars>
          <dgm:bulletEnabled val="1"/>
        </dgm:presLayoutVars>
      </dgm:prSet>
      <dgm:spPr/>
      <dgm:t>
        <a:bodyPr/>
        <a:lstStyle/>
        <a:p>
          <a:endParaRPr lang="en-US"/>
        </a:p>
      </dgm:t>
    </dgm:pt>
    <dgm:pt modelId="{85712AA1-373E-46C9-B5F7-3DFAB5F3153C}" type="pres">
      <dgm:prSet presAssocID="{CAD60871-D605-4ED0-B60D-DECDA9BC607C}" presName="spacing" presStyleCnt="0"/>
      <dgm:spPr/>
      <dgm:t>
        <a:bodyPr/>
        <a:lstStyle/>
        <a:p>
          <a:endParaRPr lang="en-US"/>
        </a:p>
      </dgm:t>
    </dgm:pt>
    <dgm:pt modelId="{DCFAF61F-39BF-4CC6-9A89-97DA3ADF0A4D}" type="pres">
      <dgm:prSet presAssocID="{BDDB4D5A-6709-4980-B407-228A04EAA4D5}" presName="linNode" presStyleCnt="0"/>
      <dgm:spPr/>
      <dgm:t>
        <a:bodyPr/>
        <a:lstStyle/>
        <a:p>
          <a:endParaRPr lang="en-US"/>
        </a:p>
      </dgm:t>
    </dgm:pt>
    <dgm:pt modelId="{42D19C23-FC3E-40AF-A82D-C9A41728142A}" type="pres">
      <dgm:prSet presAssocID="{BDDB4D5A-6709-4980-B407-228A04EAA4D5}" presName="parentShp" presStyleLbl="node1" presStyleIdx="3" presStyleCnt="6" custScaleX="19156" custLinFactNeighborY="-79">
        <dgm:presLayoutVars>
          <dgm:bulletEnabled val="1"/>
        </dgm:presLayoutVars>
      </dgm:prSet>
      <dgm:spPr/>
      <dgm:t>
        <a:bodyPr/>
        <a:lstStyle/>
        <a:p>
          <a:endParaRPr lang="en-US"/>
        </a:p>
      </dgm:t>
    </dgm:pt>
    <dgm:pt modelId="{168ECFFE-9234-4ABF-BAA0-065E6C07B194}" type="pres">
      <dgm:prSet presAssocID="{BDDB4D5A-6709-4980-B407-228A04EAA4D5}" presName="childShp" presStyleLbl="bgAccFollowNode1" presStyleIdx="3" presStyleCnt="6">
        <dgm:presLayoutVars>
          <dgm:bulletEnabled val="1"/>
        </dgm:presLayoutVars>
      </dgm:prSet>
      <dgm:spPr/>
      <dgm:t>
        <a:bodyPr/>
        <a:lstStyle/>
        <a:p>
          <a:endParaRPr lang="en-US"/>
        </a:p>
      </dgm:t>
    </dgm:pt>
    <dgm:pt modelId="{2498B6F6-F20B-44D1-A3F0-DD0EFD340D79}" type="pres">
      <dgm:prSet presAssocID="{C6AD9B66-F941-47BA-8918-0387C3BC78D0}" presName="spacing" presStyleCnt="0"/>
      <dgm:spPr/>
      <dgm:t>
        <a:bodyPr/>
        <a:lstStyle/>
        <a:p>
          <a:endParaRPr lang="en-US"/>
        </a:p>
      </dgm:t>
    </dgm:pt>
    <dgm:pt modelId="{9040CDED-ABA9-44C4-9A40-AEA21E5459EA}" type="pres">
      <dgm:prSet presAssocID="{9AFF9C17-2D38-4BEE-ADDB-CB8320A673D8}" presName="linNode" presStyleCnt="0"/>
      <dgm:spPr/>
      <dgm:t>
        <a:bodyPr/>
        <a:lstStyle/>
        <a:p>
          <a:endParaRPr lang="en-US"/>
        </a:p>
      </dgm:t>
    </dgm:pt>
    <dgm:pt modelId="{2DC2E7C8-E231-4674-AE58-B359C2198A57}" type="pres">
      <dgm:prSet presAssocID="{9AFF9C17-2D38-4BEE-ADDB-CB8320A673D8}" presName="parentShp" presStyleLbl="node1" presStyleIdx="4" presStyleCnt="6" custScaleX="19156" custLinFactNeighborY="-79">
        <dgm:presLayoutVars>
          <dgm:bulletEnabled val="1"/>
        </dgm:presLayoutVars>
      </dgm:prSet>
      <dgm:spPr/>
      <dgm:t>
        <a:bodyPr/>
        <a:lstStyle/>
        <a:p>
          <a:endParaRPr lang="en-US"/>
        </a:p>
      </dgm:t>
    </dgm:pt>
    <dgm:pt modelId="{D146B5C2-09A5-4F2E-AA94-88C5EED26DE6}" type="pres">
      <dgm:prSet presAssocID="{9AFF9C17-2D38-4BEE-ADDB-CB8320A673D8}" presName="childShp" presStyleLbl="bgAccFollowNode1" presStyleIdx="4" presStyleCnt="6">
        <dgm:presLayoutVars>
          <dgm:bulletEnabled val="1"/>
        </dgm:presLayoutVars>
      </dgm:prSet>
      <dgm:spPr/>
      <dgm:t>
        <a:bodyPr/>
        <a:lstStyle/>
        <a:p>
          <a:endParaRPr lang="en-US"/>
        </a:p>
      </dgm:t>
    </dgm:pt>
    <dgm:pt modelId="{773D830F-996C-406D-8B5F-7C3F596FC9E1}" type="pres">
      <dgm:prSet presAssocID="{61167834-72D2-4F82-8A24-FCEB98D991BB}" presName="spacing" presStyleCnt="0"/>
      <dgm:spPr/>
      <dgm:t>
        <a:bodyPr/>
        <a:lstStyle/>
        <a:p>
          <a:endParaRPr lang="en-US"/>
        </a:p>
      </dgm:t>
    </dgm:pt>
    <dgm:pt modelId="{92BA35E5-546F-4A6E-9101-33C322B7AE24}" type="pres">
      <dgm:prSet presAssocID="{5E0F8E50-C67C-46AA-8A77-6B93CA1F8EF6}" presName="linNode" presStyleCnt="0"/>
      <dgm:spPr/>
      <dgm:t>
        <a:bodyPr/>
        <a:lstStyle/>
        <a:p>
          <a:endParaRPr lang="en-US"/>
        </a:p>
      </dgm:t>
    </dgm:pt>
    <dgm:pt modelId="{886FD40C-478C-46A5-9C62-24B6F93AB6FF}" type="pres">
      <dgm:prSet presAssocID="{5E0F8E50-C67C-46AA-8A77-6B93CA1F8EF6}" presName="parentShp" presStyleLbl="node1" presStyleIdx="5" presStyleCnt="6" custScaleX="19156">
        <dgm:presLayoutVars>
          <dgm:bulletEnabled val="1"/>
        </dgm:presLayoutVars>
      </dgm:prSet>
      <dgm:spPr/>
      <dgm:t>
        <a:bodyPr/>
        <a:lstStyle/>
        <a:p>
          <a:endParaRPr lang="en-US"/>
        </a:p>
      </dgm:t>
    </dgm:pt>
    <dgm:pt modelId="{F0D22EA8-3CE1-4481-A48B-263B6CC47D3B}" type="pres">
      <dgm:prSet presAssocID="{5E0F8E50-C67C-46AA-8A77-6B93CA1F8EF6}" presName="childShp" presStyleLbl="bgAccFollowNode1" presStyleIdx="5" presStyleCnt="6">
        <dgm:presLayoutVars>
          <dgm:bulletEnabled val="1"/>
        </dgm:presLayoutVars>
      </dgm:prSet>
      <dgm:spPr/>
      <dgm:t>
        <a:bodyPr/>
        <a:lstStyle/>
        <a:p>
          <a:endParaRPr lang="en-US"/>
        </a:p>
      </dgm:t>
    </dgm:pt>
  </dgm:ptLst>
  <dgm:cxnLst>
    <dgm:cxn modelId="{1B39FB29-440D-4F8C-9D17-2F27D1F586F2}" srcId="{22245A92-9835-468E-8C0C-0742D3F8FF28}" destId="{222BD728-86DF-4AB9-939F-FEF258424E73}" srcOrd="0" destOrd="0" parTransId="{794EA928-50F9-4314-A767-01240EE615F7}" sibTransId="{99DAE7CE-7245-470B-AAB7-52149102EF9D}"/>
    <dgm:cxn modelId="{23C91CD8-4AFE-4A89-9588-8293CD048B94}" type="presOf" srcId="{BDDB4D5A-6709-4980-B407-228A04EAA4D5}" destId="{42D19C23-FC3E-40AF-A82D-C9A41728142A}" srcOrd="0" destOrd="0" presId="urn:microsoft.com/office/officeart/2005/8/layout/vList6"/>
    <dgm:cxn modelId="{EA2B82AC-6273-4082-882D-4CA5966833BD}" type="presOf" srcId="{DCA88804-9FBE-4F9D-9E12-3D01F97A9694}" destId="{935835A6-D69B-4ACD-BEF3-14DEC9659DB9}" srcOrd="0" destOrd="0" presId="urn:microsoft.com/office/officeart/2005/8/layout/vList6"/>
    <dgm:cxn modelId="{E18AA33C-42EE-4550-BE97-E09411AAECA2}" type="presOf" srcId="{B017F7B0-BE74-40F9-9AAB-A62A8BAFC2E6}" destId="{70A03856-A8C1-472E-9CCB-A743BA605D6D}" srcOrd="0" destOrd="0" presId="urn:microsoft.com/office/officeart/2005/8/layout/vList6"/>
    <dgm:cxn modelId="{3FD22E01-8089-402C-8331-EBA96DA2BC40}" type="presOf" srcId="{22245A92-9835-468E-8C0C-0742D3F8FF28}" destId="{2512478C-4FA6-40D2-8E2B-217DE415D4B6}" srcOrd="0" destOrd="0" presId="urn:microsoft.com/office/officeart/2005/8/layout/vList6"/>
    <dgm:cxn modelId="{5C8BA706-2C6E-4858-B5CB-54F04DA84BF3}" type="presOf" srcId="{59DE49B8-F690-4DE6-A5B1-5532AF0F39C9}" destId="{6B82DAD1-F4DC-4863-A82A-FAB169A10714}" srcOrd="0" destOrd="0" presId="urn:microsoft.com/office/officeart/2005/8/layout/vList6"/>
    <dgm:cxn modelId="{D9917C7E-3A3D-46F4-953B-9408E65785AD}" type="presOf" srcId="{8C15A9C2-CFB8-4A1C-9BF9-8120DA3CFC6C}" destId="{168ECFFE-9234-4ABF-BAA0-065E6C07B194}" srcOrd="0" destOrd="0" presId="urn:microsoft.com/office/officeart/2005/8/layout/vList6"/>
    <dgm:cxn modelId="{95A54230-80C9-4952-9E4D-C3E2DB10A775}" srcId="{B017F7B0-BE74-40F9-9AAB-A62A8BAFC2E6}" destId="{91D4180E-96C1-4AC3-A61F-28D579B82E8D}" srcOrd="0" destOrd="0" parTransId="{6AEB442B-8DD7-49C1-AB34-46A76F143607}" sibTransId="{19E1DB40-C52F-405D-99E6-67FC69D3E67F}"/>
    <dgm:cxn modelId="{61CB12BC-1920-42BC-AEA7-3E125069F1DD}" type="presOf" srcId="{222BD728-86DF-4AB9-939F-FEF258424E73}" destId="{469FE82D-3DF2-4BEF-8B47-12654C32EFA8}" srcOrd="0" destOrd="0" presId="urn:microsoft.com/office/officeart/2005/8/layout/vList6"/>
    <dgm:cxn modelId="{9E12974E-28C7-475D-B99D-E2AB94901036}" srcId="{9AFF9C17-2D38-4BEE-ADDB-CB8320A673D8}" destId="{9D0D86B0-1D4C-4580-900C-ADAF07329A06}" srcOrd="0" destOrd="0" parTransId="{3845D48A-DF49-4DF9-8597-A4DE535F0F06}" sibTransId="{82024C18-E1B9-4618-BBAF-AFF21AF57CC6}"/>
    <dgm:cxn modelId="{C06CC2B0-46A0-4F3E-9302-513CC868250D}" srcId="{BDDB4D5A-6709-4980-B407-228A04EAA4D5}" destId="{8C15A9C2-CFB8-4A1C-9BF9-8120DA3CFC6C}" srcOrd="0" destOrd="0" parTransId="{440D30FC-2253-4F6D-8F5E-0840E5C87737}" sibTransId="{DC3916F5-F1C2-4DC8-8F72-F8C31F176630}"/>
    <dgm:cxn modelId="{4FCEDF10-4F72-43AF-8E4A-F840C010E094}" type="presOf" srcId="{C59F6E62-403E-4CE5-83D1-541CBFBCD682}" destId="{1F6EA2F5-C6D9-47C7-A1E2-E760F1CDCD20}" srcOrd="0" destOrd="0" presId="urn:microsoft.com/office/officeart/2005/8/layout/vList6"/>
    <dgm:cxn modelId="{9B8312F8-B2E9-4AEB-8046-37479B7F1844}" type="presOf" srcId="{91D4180E-96C1-4AC3-A61F-28D579B82E8D}" destId="{F9A8E523-A46D-4CCC-A1BE-2BA433FE636F}" srcOrd="0" destOrd="0" presId="urn:microsoft.com/office/officeart/2005/8/layout/vList6"/>
    <dgm:cxn modelId="{3CB948DE-90FB-4BD2-815E-0DC72F9D626B}" type="presOf" srcId="{FE47476B-171F-414D-9001-324A153A875E}" destId="{F0D22EA8-3CE1-4481-A48B-263B6CC47D3B}" srcOrd="0" destOrd="0" presId="urn:microsoft.com/office/officeart/2005/8/layout/vList6"/>
    <dgm:cxn modelId="{05609A58-FC67-4401-99BF-569DA1D0FFD9}" srcId="{DCA88804-9FBE-4F9D-9E12-3D01F97A9694}" destId="{9AFF9C17-2D38-4BEE-ADDB-CB8320A673D8}" srcOrd="4" destOrd="0" parTransId="{1A48E40A-86E6-4F04-96A5-9EC09978CAEB}" sibTransId="{61167834-72D2-4F82-8A24-FCEB98D991BB}"/>
    <dgm:cxn modelId="{1A4F2195-F71F-4FB6-89ED-AEBD101649EB}" srcId="{DCA88804-9FBE-4F9D-9E12-3D01F97A9694}" destId="{59DE49B8-F690-4DE6-A5B1-5532AF0F39C9}" srcOrd="0" destOrd="0" parTransId="{82424CDA-4CC2-47D1-8BEA-3F74A63942D7}" sibTransId="{1C1CAB7C-E09F-47AF-AD8A-4353A5C81AEF}"/>
    <dgm:cxn modelId="{629F2831-9560-45B7-943D-398944152C6E}" srcId="{5E0F8E50-C67C-46AA-8A77-6B93CA1F8EF6}" destId="{FE47476B-171F-414D-9001-324A153A875E}" srcOrd="0" destOrd="0" parTransId="{55E0C180-CD2E-4CB6-9AE7-3B5C4E0EDC74}" sibTransId="{C1759E31-ACCD-43BC-9181-B36F8C582C01}"/>
    <dgm:cxn modelId="{B4F88459-32D1-4E15-BE13-978A88FC5027}" srcId="{DCA88804-9FBE-4F9D-9E12-3D01F97A9694}" destId="{5E0F8E50-C67C-46AA-8A77-6B93CA1F8EF6}" srcOrd="5" destOrd="0" parTransId="{41378DB4-063B-4E8E-B229-74967500D637}" sibTransId="{90BCA038-8755-44A5-AAB6-C41EA7A1D7E0}"/>
    <dgm:cxn modelId="{C3C46BF1-03C7-4CBD-94DA-9CA96D827AB5}" srcId="{DCA88804-9FBE-4F9D-9E12-3D01F97A9694}" destId="{22245A92-9835-468E-8C0C-0742D3F8FF28}" srcOrd="1" destOrd="0" parTransId="{1FC07E1E-D941-404B-A22F-74A55D1D2F7E}" sibTransId="{C933512B-C486-4C91-BD41-30B53E96D900}"/>
    <dgm:cxn modelId="{01836AE7-2F02-497E-8643-455C925251EC}" type="presOf" srcId="{5E0F8E50-C67C-46AA-8A77-6B93CA1F8EF6}" destId="{886FD40C-478C-46A5-9C62-24B6F93AB6FF}" srcOrd="0" destOrd="0" presId="urn:microsoft.com/office/officeart/2005/8/layout/vList6"/>
    <dgm:cxn modelId="{8BA6E1D4-23F9-4FB6-8258-9393BC4C6CD7}" srcId="{59DE49B8-F690-4DE6-A5B1-5532AF0F39C9}" destId="{C59F6E62-403E-4CE5-83D1-541CBFBCD682}" srcOrd="0" destOrd="0" parTransId="{B1D71096-7341-4AFD-B64D-108806B3315F}" sibTransId="{F70766AE-2DCA-4B90-A2A9-903211EF530F}"/>
    <dgm:cxn modelId="{EBD24D18-BA28-4704-A56A-BD4298D115C2}" srcId="{DCA88804-9FBE-4F9D-9E12-3D01F97A9694}" destId="{BDDB4D5A-6709-4980-B407-228A04EAA4D5}" srcOrd="3" destOrd="0" parTransId="{778714B4-59F3-4D96-B8F4-C2990437E336}" sibTransId="{C6AD9B66-F941-47BA-8918-0387C3BC78D0}"/>
    <dgm:cxn modelId="{DEBB7D42-F924-4780-933B-B86162793256}" srcId="{DCA88804-9FBE-4F9D-9E12-3D01F97A9694}" destId="{B017F7B0-BE74-40F9-9AAB-A62A8BAFC2E6}" srcOrd="2" destOrd="0" parTransId="{07462EE0-2325-46AC-A828-11AC57633F1D}" sibTransId="{CAD60871-D605-4ED0-B60D-DECDA9BC607C}"/>
    <dgm:cxn modelId="{7577B387-821F-4C99-82E9-2B1421569F63}" type="presOf" srcId="{9AFF9C17-2D38-4BEE-ADDB-CB8320A673D8}" destId="{2DC2E7C8-E231-4674-AE58-B359C2198A57}" srcOrd="0" destOrd="0" presId="urn:microsoft.com/office/officeart/2005/8/layout/vList6"/>
    <dgm:cxn modelId="{9269187C-D7C4-46D1-806A-1F5915C070C6}" type="presOf" srcId="{9D0D86B0-1D4C-4580-900C-ADAF07329A06}" destId="{D146B5C2-09A5-4F2E-AA94-88C5EED26DE6}" srcOrd="0" destOrd="0" presId="urn:microsoft.com/office/officeart/2005/8/layout/vList6"/>
    <dgm:cxn modelId="{5B3EBC86-E5E9-4C51-95C1-F2DE74B26D0C}" type="presParOf" srcId="{935835A6-D69B-4ACD-BEF3-14DEC9659DB9}" destId="{FF8495B4-3615-4B34-A21D-4D76D6CB3360}" srcOrd="0" destOrd="0" presId="urn:microsoft.com/office/officeart/2005/8/layout/vList6"/>
    <dgm:cxn modelId="{A91F34D6-569F-4B45-881C-1F84932456F1}" type="presParOf" srcId="{FF8495B4-3615-4B34-A21D-4D76D6CB3360}" destId="{6B82DAD1-F4DC-4863-A82A-FAB169A10714}" srcOrd="0" destOrd="0" presId="urn:microsoft.com/office/officeart/2005/8/layout/vList6"/>
    <dgm:cxn modelId="{60BA2EF3-6CBA-45F4-8564-6B5678056AB9}" type="presParOf" srcId="{FF8495B4-3615-4B34-A21D-4D76D6CB3360}" destId="{1F6EA2F5-C6D9-47C7-A1E2-E760F1CDCD20}" srcOrd="1" destOrd="0" presId="urn:microsoft.com/office/officeart/2005/8/layout/vList6"/>
    <dgm:cxn modelId="{FF6E109B-9DA0-4A6C-A410-ED9C771D2C66}" type="presParOf" srcId="{935835A6-D69B-4ACD-BEF3-14DEC9659DB9}" destId="{B44C76AC-5256-4F63-B32A-2205E8B86DF8}" srcOrd="1" destOrd="0" presId="urn:microsoft.com/office/officeart/2005/8/layout/vList6"/>
    <dgm:cxn modelId="{58A17A7B-7257-4922-8C78-5CCF4A47F8E8}" type="presParOf" srcId="{935835A6-D69B-4ACD-BEF3-14DEC9659DB9}" destId="{27C6B599-4144-45F4-B388-D05EEA427046}" srcOrd="2" destOrd="0" presId="urn:microsoft.com/office/officeart/2005/8/layout/vList6"/>
    <dgm:cxn modelId="{C363D6FC-0121-4565-97DC-0E1B1C812410}" type="presParOf" srcId="{27C6B599-4144-45F4-B388-D05EEA427046}" destId="{2512478C-4FA6-40D2-8E2B-217DE415D4B6}" srcOrd="0" destOrd="0" presId="urn:microsoft.com/office/officeart/2005/8/layout/vList6"/>
    <dgm:cxn modelId="{6C86CF8C-7CBD-4C10-A0C9-E2A37BACFEEC}" type="presParOf" srcId="{27C6B599-4144-45F4-B388-D05EEA427046}" destId="{469FE82D-3DF2-4BEF-8B47-12654C32EFA8}" srcOrd="1" destOrd="0" presId="urn:microsoft.com/office/officeart/2005/8/layout/vList6"/>
    <dgm:cxn modelId="{F5996074-96B2-444B-83FC-B245C9B4F98B}" type="presParOf" srcId="{935835A6-D69B-4ACD-BEF3-14DEC9659DB9}" destId="{BD68EFD4-52AC-46EC-9CFB-9AF508536A34}" srcOrd="3" destOrd="0" presId="urn:microsoft.com/office/officeart/2005/8/layout/vList6"/>
    <dgm:cxn modelId="{26A0F017-B0D0-4EC8-AB7E-5BFFDB9A84CC}" type="presParOf" srcId="{935835A6-D69B-4ACD-BEF3-14DEC9659DB9}" destId="{057F2052-994B-4B77-9186-E570D3A7A952}" srcOrd="4" destOrd="0" presId="urn:microsoft.com/office/officeart/2005/8/layout/vList6"/>
    <dgm:cxn modelId="{8ABADE96-1B4F-4633-9E4C-3D985A7E5C12}" type="presParOf" srcId="{057F2052-994B-4B77-9186-E570D3A7A952}" destId="{70A03856-A8C1-472E-9CCB-A743BA605D6D}" srcOrd="0" destOrd="0" presId="urn:microsoft.com/office/officeart/2005/8/layout/vList6"/>
    <dgm:cxn modelId="{35224A6A-FA3C-442D-8652-2018F88DE1A5}" type="presParOf" srcId="{057F2052-994B-4B77-9186-E570D3A7A952}" destId="{F9A8E523-A46D-4CCC-A1BE-2BA433FE636F}" srcOrd="1" destOrd="0" presId="urn:microsoft.com/office/officeart/2005/8/layout/vList6"/>
    <dgm:cxn modelId="{D5027844-0664-4634-9E22-3DD5E0B0CC6D}" type="presParOf" srcId="{935835A6-D69B-4ACD-BEF3-14DEC9659DB9}" destId="{85712AA1-373E-46C9-B5F7-3DFAB5F3153C}" srcOrd="5" destOrd="0" presId="urn:microsoft.com/office/officeart/2005/8/layout/vList6"/>
    <dgm:cxn modelId="{E62FCC97-E5F4-48E2-9507-8AE06AF991E6}" type="presParOf" srcId="{935835A6-D69B-4ACD-BEF3-14DEC9659DB9}" destId="{DCFAF61F-39BF-4CC6-9A89-97DA3ADF0A4D}" srcOrd="6" destOrd="0" presId="urn:microsoft.com/office/officeart/2005/8/layout/vList6"/>
    <dgm:cxn modelId="{5CD1479E-1901-4813-89FD-F56143142FB6}" type="presParOf" srcId="{DCFAF61F-39BF-4CC6-9A89-97DA3ADF0A4D}" destId="{42D19C23-FC3E-40AF-A82D-C9A41728142A}" srcOrd="0" destOrd="0" presId="urn:microsoft.com/office/officeart/2005/8/layout/vList6"/>
    <dgm:cxn modelId="{BD2E1AEA-C8A9-48B3-AF7D-88FE9273EFDA}" type="presParOf" srcId="{DCFAF61F-39BF-4CC6-9A89-97DA3ADF0A4D}" destId="{168ECFFE-9234-4ABF-BAA0-065E6C07B194}" srcOrd="1" destOrd="0" presId="urn:microsoft.com/office/officeart/2005/8/layout/vList6"/>
    <dgm:cxn modelId="{093FBD3E-52CF-42B2-B26F-4C0E57BDEE6A}" type="presParOf" srcId="{935835A6-D69B-4ACD-BEF3-14DEC9659DB9}" destId="{2498B6F6-F20B-44D1-A3F0-DD0EFD340D79}" srcOrd="7" destOrd="0" presId="urn:microsoft.com/office/officeart/2005/8/layout/vList6"/>
    <dgm:cxn modelId="{0B3071C0-8E06-41E8-8A12-BB5D61E152B9}" type="presParOf" srcId="{935835A6-D69B-4ACD-BEF3-14DEC9659DB9}" destId="{9040CDED-ABA9-44C4-9A40-AEA21E5459EA}" srcOrd="8" destOrd="0" presId="urn:microsoft.com/office/officeart/2005/8/layout/vList6"/>
    <dgm:cxn modelId="{BCDC2BC4-3AD3-41A7-9DFC-B6D875D14E95}" type="presParOf" srcId="{9040CDED-ABA9-44C4-9A40-AEA21E5459EA}" destId="{2DC2E7C8-E231-4674-AE58-B359C2198A57}" srcOrd="0" destOrd="0" presId="urn:microsoft.com/office/officeart/2005/8/layout/vList6"/>
    <dgm:cxn modelId="{771CE757-E79C-4995-98A4-11C97DCC892E}" type="presParOf" srcId="{9040CDED-ABA9-44C4-9A40-AEA21E5459EA}" destId="{D146B5C2-09A5-4F2E-AA94-88C5EED26DE6}" srcOrd="1" destOrd="0" presId="urn:microsoft.com/office/officeart/2005/8/layout/vList6"/>
    <dgm:cxn modelId="{450F5B28-89C8-4412-B40B-FB55E237CCAD}" type="presParOf" srcId="{935835A6-D69B-4ACD-BEF3-14DEC9659DB9}" destId="{773D830F-996C-406D-8B5F-7C3F596FC9E1}" srcOrd="9" destOrd="0" presId="urn:microsoft.com/office/officeart/2005/8/layout/vList6"/>
    <dgm:cxn modelId="{9716B761-5900-4949-BBAE-2FD02E80B28D}" type="presParOf" srcId="{935835A6-D69B-4ACD-BEF3-14DEC9659DB9}" destId="{92BA35E5-546F-4A6E-9101-33C322B7AE24}" srcOrd="10" destOrd="0" presId="urn:microsoft.com/office/officeart/2005/8/layout/vList6"/>
    <dgm:cxn modelId="{BD538A79-F7BF-4A49-A4A7-98C65127E78E}" type="presParOf" srcId="{92BA35E5-546F-4A6E-9101-33C322B7AE24}" destId="{886FD40C-478C-46A5-9C62-24B6F93AB6FF}" srcOrd="0" destOrd="0" presId="urn:microsoft.com/office/officeart/2005/8/layout/vList6"/>
    <dgm:cxn modelId="{FED96898-0E79-473B-B414-97ACE51E9C38}" type="presParOf" srcId="{92BA35E5-546F-4A6E-9101-33C322B7AE24}" destId="{F0D22EA8-3CE1-4481-A48B-263B6CC47D3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EA2F5-C6D9-47C7-A1E2-E760F1CDCD20}">
      <dsp:nvSpPr>
        <dsp:cNvPr id="0" name=""/>
        <dsp:cNvSpPr/>
      </dsp:nvSpPr>
      <dsp:spPr>
        <a:xfrm>
          <a:off x="1911206" y="383"/>
          <a:ext cx="4811859" cy="482977"/>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smtClean="0"/>
            <a:t>Make </a:t>
          </a:r>
          <a:r>
            <a:rPr lang="en-US" sz="1600" b="0" kern="1200" dirty="0" smtClean="0"/>
            <a:t>an offer</a:t>
          </a:r>
          <a:endParaRPr lang="en-US" sz="1600" b="0" kern="1200" dirty="0"/>
        </a:p>
      </dsp:txBody>
      <dsp:txXfrm>
        <a:off x="1911206" y="60755"/>
        <a:ext cx="4630743" cy="362233"/>
      </dsp:txXfrm>
    </dsp:sp>
    <dsp:sp modelId="{6B82DAD1-F4DC-4863-A82A-FAB169A10714}">
      <dsp:nvSpPr>
        <dsp:cNvPr id="0" name=""/>
        <dsp:cNvSpPr/>
      </dsp:nvSpPr>
      <dsp:spPr>
        <a:xfrm>
          <a:off x="1296699" y="1"/>
          <a:ext cx="614506" cy="48297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0" kern="1200" dirty="0" smtClean="0"/>
            <a:t>1. </a:t>
          </a:r>
          <a:endParaRPr lang="en-US" sz="1600" b="0" kern="1200" dirty="0"/>
        </a:p>
      </dsp:txBody>
      <dsp:txXfrm>
        <a:off x="1320276" y="23578"/>
        <a:ext cx="567352" cy="435823"/>
      </dsp:txXfrm>
    </dsp:sp>
    <dsp:sp modelId="{469FE82D-3DF2-4BEF-8B47-12654C32EFA8}">
      <dsp:nvSpPr>
        <dsp:cNvPr id="0" name=""/>
        <dsp:cNvSpPr/>
      </dsp:nvSpPr>
      <dsp:spPr>
        <a:xfrm>
          <a:off x="1911206" y="531658"/>
          <a:ext cx="4811859" cy="482977"/>
        </a:xfrm>
        <a:prstGeom prst="rightArrow">
          <a:avLst>
            <a:gd name="adj1" fmla="val 75000"/>
            <a:gd name="adj2" fmla="val 50000"/>
          </a:avLst>
        </a:prstGeom>
        <a:solidFill>
          <a:schemeClr val="accent3">
            <a:tint val="40000"/>
            <a:alpha val="90000"/>
            <a:hueOff val="2143370"/>
            <a:satOff val="-2759"/>
            <a:lumOff val="-215"/>
            <a:alphaOff val="0"/>
          </a:schemeClr>
        </a:solidFill>
        <a:ln w="6350" cap="flat" cmpd="sng" algn="ctr">
          <a:solidFill>
            <a:schemeClr val="accent3">
              <a:tint val="40000"/>
              <a:alpha val="90000"/>
              <a:hueOff val="2143370"/>
              <a:satOff val="-2759"/>
              <a:lumOff val="-21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smtClean="0"/>
            <a:t>Negotiate </a:t>
          </a:r>
          <a:r>
            <a:rPr lang="en-US" sz="1600" b="0" kern="1200" dirty="0" smtClean="0"/>
            <a:t>price, credits and repairs with the seller</a:t>
          </a:r>
          <a:endParaRPr lang="en-US" sz="1600" b="0" kern="1200" dirty="0"/>
        </a:p>
      </dsp:txBody>
      <dsp:txXfrm>
        <a:off x="1911206" y="592030"/>
        <a:ext cx="4630743" cy="362233"/>
      </dsp:txXfrm>
    </dsp:sp>
    <dsp:sp modelId="{2512478C-4FA6-40D2-8E2B-217DE415D4B6}">
      <dsp:nvSpPr>
        <dsp:cNvPr id="0" name=""/>
        <dsp:cNvSpPr/>
      </dsp:nvSpPr>
      <dsp:spPr>
        <a:xfrm>
          <a:off x="1296699" y="531277"/>
          <a:ext cx="614506" cy="482977"/>
        </a:xfrm>
        <a:prstGeom prst="roundRect">
          <a:avLst/>
        </a:prstGeom>
        <a:gradFill rotWithShape="0">
          <a:gsLst>
            <a:gs pos="0">
              <a:schemeClr val="accent3">
                <a:hueOff val="2250053"/>
                <a:satOff val="-3376"/>
                <a:lumOff val="-549"/>
                <a:alphaOff val="0"/>
                <a:satMod val="103000"/>
                <a:lumMod val="102000"/>
                <a:tint val="94000"/>
              </a:schemeClr>
            </a:gs>
            <a:gs pos="50000">
              <a:schemeClr val="accent3">
                <a:hueOff val="2250053"/>
                <a:satOff val="-3376"/>
                <a:lumOff val="-549"/>
                <a:alphaOff val="0"/>
                <a:satMod val="110000"/>
                <a:lumMod val="100000"/>
                <a:shade val="100000"/>
              </a:schemeClr>
            </a:gs>
            <a:gs pos="100000">
              <a:schemeClr val="accent3">
                <a:hueOff val="2250053"/>
                <a:satOff val="-3376"/>
                <a:lumOff val="-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0" kern="1200" dirty="0" smtClean="0"/>
            <a:t>2. </a:t>
          </a:r>
          <a:endParaRPr lang="en-US" sz="1600" b="0" kern="1200" dirty="0"/>
        </a:p>
      </dsp:txBody>
      <dsp:txXfrm>
        <a:off x="1320276" y="554854"/>
        <a:ext cx="567352" cy="435823"/>
      </dsp:txXfrm>
    </dsp:sp>
    <dsp:sp modelId="{F9A8E523-A46D-4CCC-A1BE-2BA433FE636F}">
      <dsp:nvSpPr>
        <dsp:cNvPr id="0" name=""/>
        <dsp:cNvSpPr/>
      </dsp:nvSpPr>
      <dsp:spPr>
        <a:xfrm>
          <a:off x="1911206" y="1062934"/>
          <a:ext cx="4811859" cy="482977"/>
        </a:xfrm>
        <a:prstGeom prst="rightArrow">
          <a:avLst>
            <a:gd name="adj1" fmla="val 75000"/>
            <a:gd name="adj2" fmla="val 50000"/>
          </a:avLst>
        </a:prstGeom>
        <a:solidFill>
          <a:schemeClr val="accent3">
            <a:tint val="40000"/>
            <a:alpha val="90000"/>
            <a:hueOff val="4286741"/>
            <a:satOff val="-5517"/>
            <a:lumOff val="-430"/>
            <a:alphaOff val="0"/>
          </a:schemeClr>
        </a:solidFill>
        <a:ln w="6350" cap="flat" cmpd="sng" algn="ctr">
          <a:solidFill>
            <a:schemeClr val="accent3">
              <a:tint val="40000"/>
              <a:alpha val="90000"/>
              <a:hueOff val="4286741"/>
              <a:satOff val="-5517"/>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smtClean="0"/>
            <a:t>Sign </a:t>
          </a:r>
          <a:r>
            <a:rPr lang="en-US" sz="1600" b="0" kern="1200" dirty="0" smtClean="0"/>
            <a:t>a contract</a:t>
          </a:r>
          <a:endParaRPr lang="en-US" sz="1600" b="0" kern="1200" dirty="0"/>
        </a:p>
      </dsp:txBody>
      <dsp:txXfrm>
        <a:off x="1911206" y="1123306"/>
        <a:ext cx="4630743" cy="362233"/>
      </dsp:txXfrm>
    </dsp:sp>
    <dsp:sp modelId="{70A03856-A8C1-472E-9CCB-A743BA605D6D}">
      <dsp:nvSpPr>
        <dsp:cNvPr id="0" name=""/>
        <dsp:cNvSpPr/>
      </dsp:nvSpPr>
      <dsp:spPr>
        <a:xfrm>
          <a:off x="1296699" y="1062552"/>
          <a:ext cx="614506" cy="482977"/>
        </a:xfrm>
        <a:prstGeom prst="roundRect">
          <a:avLst/>
        </a:prstGeom>
        <a:gradFill rotWithShape="0">
          <a:gsLst>
            <a:gs pos="0">
              <a:schemeClr val="accent3">
                <a:hueOff val="4500106"/>
                <a:satOff val="-6752"/>
                <a:lumOff val="-1098"/>
                <a:alphaOff val="0"/>
                <a:satMod val="103000"/>
                <a:lumMod val="102000"/>
                <a:tint val="94000"/>
              </a:schemeClr>
            </a:gs>
            <a:gs pos="50000">
              <a:schemeClr val="accent3">
                <a:hueOff val="4500106"/>
                <a:satOff val="-6752"/>
                <a:lumOff val="-1098"/>
                <a:alphaOff val="0"/>
                <a:satMod val="110000"/>
                <a:lumMod val="100000"/>
                <a:shade val="100000"/>
              </a:schemeClr>
            </a:gs>
            <a:gs pos="100000">
              <a:schemeClr val="accent3">
                <a:hueOff val="4500106"/>
                <a:satOff val="-6752"/>
                <a:lumOff val="-1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0" kern="1200" dirty="0" smtClean="0"/>
            <a:t>3.</a:t>
          </a:r>
          <a:endParaRPr lang="en-US" sz="1600" b="0" kern="1200" dirty="0"/>
        </a:p>
      </dsp:txBody>
      <dsp:txXfrm>
        <a:off x="1320276" y="1086129"/>
        <a:ext cx="567352" cy="435823"/>
      </dsp:txXfrm>
    </dsp:sp>
    <dsp:sp modelId="{168ECFFE-9234-4ABF-BAA0-065E6C07B194}">
      <dsp:nvSpPr>
        <dsp:cNvPr id="0" name=""/>
        <dsp:cNvSpPr/>
      </dsp:nvSpPr>
      <dsp:spPr>
        <a:xfrm>
          <a:off x="1911206" y="1594209"/>
          <a:ext cx="4811859" cy="482977"/>
        </a:xfrm>
        <a:prstGeom prst="rightArrow">
          <a:avLst>
            <a:gd name="adj1" fmla="val 75000"/>
            <a:gd name="adj2" fmla="val 50000"/>
          </a:avLst>
        </a:prstGeom>
        <a:solidFill>
          <a:schemeClr val="accent3">
            <a:tint val="40000"/>
            <a:alpha val="90000"/>
            <a:hueOff val="6430112"/>
            <a:satOff val="-8276"/>
            <a:lumOff val="-645"/>
            <a:alphaOff val="0"/>
          </a:schemeClr>
        </a:solidFill>
        <a:ln w="6350" cap="flat" cmpd="sng" algn="ctr">
          <a:solidFill>
            <a:schemeClr val="accent3">
              <a:tint val="40000"/>
              <a:alpha val="90000"/>
              <a:hueOff val="6430112"/>
              <a:satOff val="-8276"/>
              <a:lumOff val="-64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smtClean="0"/>
            <a:t>Obtain </a:t>
          </a:r>
          <a:r>
            <a:rPr lang="en-US" sz="1600" b="0" kern="1200" dirty="0" smtClean="0"/>
            <a:t>a Mortgage</a:t>
          </a:r>
          <a:endParaRPr lang="en-US" sz="1600" b="0" kern="1200" dirty="0"/>
        </a:p>
      </dsp:txBody>
      <dsp:txXfrm>
        <a:off x="1911206" y="1654581"/>
        <a:ext cx="4630743" cy="362233"/>
      </dsp:txXfrm>
    </dsp:sp>
    <dsp:sp modelId="{42D19C23-FC3E-40AF-A82D-C9A41728142A}">
      <dsp:nvSpPr>
        <dsp:cNvPr id="0" name=""/>
        <dsp:cNvSpPr/>
      </dsp:nvSpPr>
      <dsp:spPr>
        <a:xfrm>
          <a:off x="1296699" y="1593828"/>
          <a:ext cx="614506" cy="482977"/>
        </a:xfrm>
        <a:prstGeom prst="roundRect">
          <a:avLst/>
        </a:prstGeom>
        <a:gradFill rotWithShape="0">
          <a:gsLst>
            <a:gs pos="0">
              <a:schemeClr val="accent3">
                <a:hueOff val="6750160"/>
                <a:satOff val="-10128"/>
                <a:lumOff val="-1647"/>
                <a:alphaOff val="0"/>
                <a:satMod val="103000"/>
                <a:lumMod val="102000"/>
                <a:tint val="94000"/>
              </a:schemeClr>
            </a:gs>
            <a:gs pos="50000">
              <a:schemeClr val="accent3">
                <a:hueOff val="6750160"/>
                <a:satOff val="-10128"/>
                <a:lumOff val="-1647"/>
                <a:alphaOff val="0"/>
                <a:satMod val="110000"/>
                <a:lumMod val="100000"/>
                <a:shade val="100000"/>
              </a:schemeClr>
            </a:gs>
            <a:gs pos="100000">
              <a:schemeClr val="accent3">
                <a:hueOff val="6750160"/>
                <a:satOff val="-10128"/>
                <a:lumOff val="-1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0" kern="1200" dirty="0" smtClean="0"/>
            <a:t>4.</a:t>
          </a:r>
          <a:endParaRPr lang="en-US" sz="1600" b="0" kern="1200" dirty="0"/>
        </a:p>
      </dsp:txBody>
      <dsp:txXfrm>
        <a:off x="1320276" y="1617405"/>
        <a:ext cx="567352" cy="435823"/>
      </dsp:txXfrm>
    </dsp:sp>
    <dsp:sp modelId="{D146B5C2-09A5-4F2E-AA94-88C5EED26DE6}">
      <dsp:nvSpPr>
        <dsp:cNvPr id="0" name=""/>
        <dsp:cNvSpPr/>
      </dsp:nvSpPr>
      <dsp:spPr>
        <a:xfrm>
          <a:off x="1911206" y="2125485"/>
          <a:ext cx="4811859" cy="482977"/>
        </a:xfrm>
        <a:prstGeom prst="rightArrow">
          <a:avLst>
            <a:gd name="adj1" fmla="val 75000"/>
            <a:gd name="adj2" fmla="val 50000"/>
          </a:avLst>
        </a:prstGeom>
        <a:solidFill>
          <a:schemeClr val="accent3">
            <a:tint val="40000"/>
            <a:alpha val="90000"/>
            <a:hueOff val="8573481"/>
            <a:satOff val="-11034"/>
            <a:lumOff val="-860"/>
            <a:alphaOff val="0"/>
          </a:schemeClr>
        </a:solidFill>
        <a:ln w="6350" cap="flat" cmpd="sng" algn="ctr">
          <a:solidFill>
            <a:schemeClr val="accent3">
              <a:tint val="40000"/>
              <a:alpha val="90000"/>
              <a:hueOff val="8573481"/>
              <a:satOff val="-11034"/>
              <a:lumOff val="-86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dirty="0" smtClean="0"/>
            <a:t>Obtain and ensure clear title</a:t>
          </a:r>
          <a:endParaRPr lang="en-US" sz="1600" b="0" kern="1200" dirty="0"/>
        </a:p>
      </dsp:txBody>
      <dsp:txXfrm>
        <a:off x="1911206" y="2185857"/>
        <a:ext cx="4630743" cy="362233"/>
      </dsp:txXfrm>
    </dsp:sp>
    <dsp:sp modelId="{2DC2E7C8-E231-4674-AE58-B359C2198A57}">
      <dsp:nvSpPr>
        <dsp:cNvPr id="0" name=""/>
        <dsp:cNvSpPr/>
      </dsp:nvSpPr>
      <dsp:spPr>
        <a:xfrm>
          <a:off x="1296699" y="2125103"/>
          <a:ext cx="614506" cy="482977"/>
        </a:xfrm>
        <a:prstGeom prst="roundRect">
          <a:avLst/>
        </a:prstGeom>
        <a:gradFill rotWithShape="0">
          <a:gsLst>
            <a:gs pos="0">
              <a:schemeClr val="accent3">
                <a:hueOff val="9000212"/>
                <a:satOff val="-13504"/>
                <a:lumOff val="-2196"/>
                <a:alphaOff val="0"/>
                <a:satMod val="103000"/>
                <a:lumMod val="102000"/>
                <a:tint val="94000"/>
              </a:schemeClr>
            </a:gs>
            <a:gs pos="50000">
              <a:schemeClr val="accent3">
                <a:hueOff val="9000212"/>
                <a:satOff val="-13504"/>
                <a:lumOff val="-2196"/>
                <a:alphaOff val="0"/>
                <a:satMod val="110000"/>
                <a:lumMod val="100000"/>
                <a:shade val="100000"/>
              </a:schemeClr>
            </a:gs>
            <a:gs pos="100000">
              <a:schemeClr val="accent3">
                <a:hueOff val="9000212"/>
                <a:satOff val="-13504"/>
                <a:lumOff val="-2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0" kern="1200" dirty="0" smtClean="0"/>
            <a:t>5.</a:t>
          </a:r>
          <a:endParaRPr lang="en-US" sz="1600" b="0" kern="1200" dirty="0"/>
        </a:p>
      </dsp:txBody>
      <dsp:txXfrm>
        <a:off x="1320276" y="2148680"/>
        <a:ext cx="567352" cy="435823"/>
      </dsp:txXfrm>
    </dsp:sp>
    <dsp:sp modelId="{F0D22EA8-3CE1-4481-A48B-263B6CC47D3B}">
      <dsp:nvSpPr>
        <dsp:cNvPr id="0" name=""/>
        <dsp:cNvSpPr/>
      </dsp:nvSpPr>
      <dsp:spPr>
        <a:xfrm>
          <a:off x="1911206" y="2656760"/>
          <a:ext cx="4811859" cy="482977"/>
        </a:xfrm>
        <a:prstGeom prst="rightArrow">
          <a:avLst>
            <a:gd name="adj1" fmla="val 75000"/>
            <a:gd name="adj2" fmla="val 50000"/>
          </a:avLst>
        </a:prstGeom>
        <a:solidFill>
          <a:schemeClr val="accent3">
            <a:tint val="40000"/>
            <a:alpha val="90000"/>
            <a:hueOff val="10716852"/>
            <a:satOff val="-13793"/>
            <a:lumOff val="-1075"/>
            <a:alphaOff val="0"/>
          </a:schemeClr>
        </a:solidFill>
        <a:ln w="6350" cap="flat" cmpd="sng" algn="ctr">
          <a:solidFill>
            <a:schemeClr val="accent3">
              <a:tint val="40000"/>
              <a:alpha val="90000"/>
              <a:hueOff val="10716852"/>
              <a:satOff val="-13793"/>
              <a:lumOff val="-107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smtClean="0"/>
            <a:t>Close</a:t>
          </a:r>
          <a:r>
            <a:rPr lang="en-US" sz="1600" b="0" kern="1200" dirty="0" smtClean="0"/>
            <a:t>!</a:t>
          </a:r>
          <a:endParaRPr lang="en-US" sz="1600" b="0" kern="1200" dirty="0"/>
        </a:p>
      </dsp:txBody>
      <dsp:txXfrm>
        <a:off x="1911206" y="2717132"/>
        <a:ext cx="4630743" cy="362233"/>
      </dsp:txXfrm>
    </dsp:sp>
    <dsp:sp modelId="{886FD40C-478C-46A5-9C62-24B6F93AB6FF}">
      <dsp:nvSpPr>
        <dsp:cNvPr id="0" name=""/>
        <dsp:cNvSpPr/>
      </dsp:nvSpPr>
      <dsp:spPr>
        <a:xfrm>
          <a:off x="1296699" y="2656760"/>
          <a:ext cx="614506" cy="482977"/>
        </a:xfrm>
        <a:prstGeom prst="roundRect">
          <a:avLst/>
        </a:prstGeom>
        <a:gradFill rotWithShape="0">
          <a:gsLst>
            <a:gs pos="0">
              <a:schemeClr val="accent3">
                <a:hueOff val="11250266"/>
                <a:satOff val="-16880"/>
                <a:lumOff val="-2745"/>
                <a:alphaOff val="0"/>
                <a:satMod val="103000"/>
                <a:lumMod val="102000"/>
                <a:tint val="94000"/>
              </a:schemeClr>
            </a:gs>
            <a:gs pos="50000">
              <a:schemeClr val="accent3">
                <a:hueOff val="11250266"/>
                <a:satOff val="-16880"/>
                <a:lumOff val="-2745"/>
                <a:alphaOff val="0"/>
                <a:satMod val="110000"/>
                <a:lumMod val="100000"/>
                <a:shade val="100000"/>
              </a:schemeClr>
            </a:gs>
            <a:gs pos="100000">
              <a:schemeClr val="accent3">
                <a:hueOff val="11250266"/>
                <a:satOff val="-16880"/>
                <a:lumOff val="-27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0" kern="1200" dirty="0" smtClean="0"/>
            <a:t>6.</a:t>
          </a:r>
          <a:endParaRPr lang="en-US" sz="1600" b="0" kern="1200" dirty="0"/>
        </a:p>
      </dsp:txBody>
      <dsp:txXfrm>
        <a:off x="1320276" y="2680337"/>
        <a:ext cx="567352" cy="43582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559F02-AAA4-4798-A8F3-7F4FC51E59EC}" type="datetimeFigureOut">
              <a:rPr lang="en-US" smtClean="0"/>
              <a:t>3/6/17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D8A3D0-7A0A-4189-99D2-317C3819C578}" type="slidenum">
              <a:rPr lang="en-US" smtClean="0"/>
              <a:t>‹#›</a:t>
            </a:fld>
            <a:endParaRPr lang="en-US"/>
          </a:p>
        </p:txBody>
      </p:sp>
    </p:spTree>
    <p:extLst>
      <p:ext uri="{BB962C8B-B14F-4D97-AF65-F5344CB8AC3E}">
        <p14:creationId xmlns:p14="http://schemas.microsoft.com/office/powerpoint/2010/main" val="1614547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C76614-09C6-474C-A9C0-255253B8FFCF}" type="datetimeFigureOut">
              <a:rPr lang="en-US" smtClean="0"/>
              <a:pPr/>
              <a:t>3/6/17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EAC112-44A9-44DD-8C2A-228620AB5D42}" type="slidenum">
              <a:rPr lang="en-US" smtClean="0"/>
              <a:pPr/>
              <a:t>‹#›</a:t>
            </a:fld>
            <a:endParaRPr lang="en-US"/>
          </a:p>
        </p:txBody>
      </p:sp>
    </p:spTree>
    <p:extLst>
      <p:ext uri="{BB962C8B-B14F-4D97-AF65-F5344CB8AC3E}">
        <p14:creationId xmlns:p14="http://schemas.microsoft.com/office/powerpoint/2010/main" val="3767760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41265"/>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612775"/>
            <a:ext cx="9144000" cy="3791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00800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5706881-7970-43B7-B4BC-6BDB65335979}" type="datetime1">
              <a:rPr lang="en-US"/>
              <a:pPr/>
              <a:t>3/6/17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59936B6-77B4-4739-BCA4-9EE3B6EDDFA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41265"/>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188259"/>
            <a:ext cx="9144000" cy="42161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00800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5706881-7970-43B7-B4BC-6BDB65335979}" type="datetime1">
              <a:rPr lang="en-US"/>
              <a:pPr/>
              <a:t>3/6/17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59936B6-77B4-4739-BCA4-9EE3B6EDDFA5}" type="slidenum">
              <a:rPr lang="en-US"/>
              <a:pPr/>
              <a:t>‹#›</a:t>
            </a:fld>
            <a:endParaRPr lang="en-US"/>
          </a:p>
        </p:txBody>
      </p:sp>
    </p:spTree>
    <p:extLst>
      <p:ext uri="{BB962C8B-B14F-4D97-AF65-F5344CB8AC3E}">
        <p14:creationId xmlns:p14="http://schemas.microsoft.com/office/powerpoint/2010/main" val="349025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41265"/>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188259"/>
            <a:ext cx="9144000" cy="6098241"/>
          </a:xfrm>
          <a:effectLst>
            <a:innerShdw blurRad="114300">
              <a:prstClr val="black"/>
            </a:inn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00800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5706881-7970-43B7-B4BC-6BDB65335979}" type="datetime1">
              <a:rPr lang="en-US"/>
              <a:pPr/>
              <a:t>3/6/17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59936B6-77B4-4739-BCA4-9EE3B6EDDFA5}" type="slidenum">
              <a:rPr lang="en-US"/>
              <a:pPr/>
              <a:t>‹#›</a:t>
            </a:fld>
            <a:endParaRPr lang="en-US"/>
          </a:p>
        </p:txBody>
      </p:sp>
    </p:spTree>
    <p:extLst>
      <p:ext uri="{BB962C8B-B14F-4D97-AF65-F5344CB8AC3E}">
        <p14:creationId xmlns:p14="http://schemas.microsoft.com/office/powerpoint/2010/main" val="2122801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74812"/>
            <a:ext cx="9144000" cy="6201429"/>
          </a:xfrm>
          <a:effectLst>
            <a:innerShdw blurRad="114300">
              <a:prstClr val="black"/>
            </a:inn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5" name="Date Placeholder 3"/>
          <p:cNvSpPr>
            <a:spLocks noGrp="1"/>
          </p:cNvSpPr>
          <p:nvPr>
            <p:ph type="dt" sz="half" idx="10"/>
          </p:nvPr>
        </p:nvSpPr>
        <p:spPr/>
        <p:txBody>
          <a:bodyPr/>
          <a:lstStyle>
            <a:lvl1pPr>
              <a:defRPr/>
            </a:lvl1pPr>
          </a:lstStyle>
          <a:p>
            <a:fld id="{75706881-7970-43B7-B4BC-6BDB65335979}" type="datetime1">
              <a:rPr lang="en-US"/>
              <a:pPr/>
              <a:t>3/6/17</a:t>
            </a:fld>
            <a:endParaRPr lang="en-US"/>
          </a:p>
        </p:txBody>
      </p:sp>
      <p:sp>
        <p:nvSpPr>
          <p:cNvPr id="7" name="Slide Number Placeholder 5"/>
          <p:cNvSpPr>
            <a:spLocks noGrp="1"/>
          </p:cNvSpPr>
          <p:nvPr>
            <p:ph type="sldNum" sz="quarter" idx="12"/>
          </p:nvPr>
        </p:nvSpPr>
        <p:spPr/>
        <p:txBody>
          <a:bodyPr/>
          <a:lstStyle>
            <a:lvl1pPr>
              <a:defRPr/>
            </a:lvl1pPr>
          </a:lstStyle>
          <a:p>
            <a:fld id="{C59936B6-77B4-4739-BCA4-9EE3B6EDDFA5}" type="slidenum">
              <a:rPr lang="en-US"/>
              <a:pPr/>
              <a:t>‹#›</a:t>
            </a:fld>
            <a:endParaRPr lang="en-US"/>
          </a:p>
        </p:txBody>
      </p:sp>
      <p:sp>
        <p:nvSpPr>
          <p:cNvPr id="2" name="Title 1"/>
          <p:cNvSpPr>
            <a:spLocks noGrp="1"/>
          </p:cNvSpPr>
          <p:nvPr>
            <p:ph type="title" hasCustomPrompt="1"/>
          </p:nvPr>
        </p:nvSpPr>
        <p:spPr>
          <a:xfrm>
            <a:off x="-73024" y="4316506"/>
            <a:ext cx="9217024" cy="691497"/>
          </a:xfrm>
          <a:solidFill>
            <a:srgbClr val="00B0F0">
              <a:alpha val="52000"/>
            </a:srgbClr>
          </a:solidFill>
        </p:spPr>
        <p:txBody>
          <a:bodyPr anchor="ctr"/>
          <a:lstStyle>
            <a:lvl1pPr algn="ctr">
              <a:defRPr sz="3600" b="1">
                <a:solidFill>
                  <a:schemeClr val="bg1"/>
                </a:solidFill>
              </a:defRPr>
            </a:lvl1pPr>
          </a:lstStyle>
          <a:p>
            <a:r>
              <a:rPr lang="en-US" dirty="0" smtClean="0"/>
              <a:t>	CLICK TO EDIT MASTER TITLE STYLE	</a:t>
            </a:r>
            <a:endParaRPr lang="en-US" dirty="0"/>
          </a:p>
        </p:txBody>
      </p:sp>
      <p:sp>
        <p:nvSpPr>
          <p:cNvPr id="4" name="Text Placeholder 3"/>
          <p:cNvSpPr>
            <a:spLocks noGrp="1"/>
          </p:cNvSpPr>
          <p:nvPr>
            <p:ph type="body" sz="half" idx="2" hasCustomPrompt="1"/>
          </p:nvPr>
        </p:nvSpPr>
        <p:spPr>
          <a:xfrm>
            <a:off x="-73024" y="5008003"/>
            <a:ext cx="9217024" cy="1150750"/>
          </a:xfrm>
          <a:solidFill>
            <a:srgbClr val="0070C0">
              <a:alpha val="59000"/>
            </a:srgbClr>
          </a:solidFill>
        </p:spPr>
        <p:txBody>
          <a:bodyPr/>
          <a:lstStyle>
            <a:lvl1pPr marL="0" indent="0" algn="ctr">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	Click to edit Master text styles</a:t>
            </a:r>
          </a:p>
        </p:txBody>
      </p:sp>
    </p:spTree>
    <p:extLst>
      <p:ext uri="{BB962C8B-B14F-4D97-AF65-F5344CB8AC3E}">
        <p14:creationId xmlns:p14="http://schemas.microsoft.com/office/powerpoint/2010/main" val="2044887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wipe(up)">
                                      <p:cBhvr>
                                        <p:cTn id="11" dur="500"/>
                                        <p:tgtEl>
                                          <p:spTgt spid="4">
                                            <p:bg/>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up)">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tmplLst>
          <p:tmpl>
            <p:tnLst>
              <p:par>
                <p:cTn xmlns:p14="http://schemas.microsoft.com/office/powerpoint/2010/mai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 lvl="1">
            <p:tnLst>
              <p:par>
                <p:cTn xmlns:p14="http://schemas.microsoft.com/office/powerpoint/2010/mai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0212F18A-5EAC-455C-9887-3EC8AD4E44EA}" type="datetime1">
              <a:rPr lang="en-US"/>
              <a:pPr/>
              <a:t>3/6/17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62BB3E1-80C3-4FD4-B990-47D9F59F0A3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1089"/>
            <a:ext cx="2133600" cy="365125"/>
          </a:xfrm>
        </p:spPr>
        <p:txBody>
          <a:bodyPr/>
          <a:lstStyle>
            <a:lvl1pPr>
              <a:defRPr/>
            </a:lvl1pPr>
          </a:lstStyle>
          <a:p>
            <a:fld id="{95C9E6B4-50DB-488D-A839-8AB30D94DD57}" type="datetime1">
              <a:rPr lang="en-US"/>
              <a:pPr/>
              <a:t>3/6/17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9C2011-6A2A-4A69-8BE6-D8D95CA7727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83A6BB5-62AA-4A2E-B1C0-836CDC59457F}" type="datetime1">
              <a:rPr lang="en-US"/>
              <a:pPr/>
              <a:t>3/6/17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D0745E5-19D9-46DE-991B-0CAC1410F7E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fld id="{7D03C256-C2C9-422D-8953-8AE5C369A8B1}" type="datetime1">
              <a:rPr lang="en-US"/>
              <a:pPr/>
              <a:t>3/6/17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922E3E5-773F-4E94-AA7E-D32982A558F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239DF8C6-652A-4C7D-97D1-7DB83FB19318}" type="datetime1">
              <a:rPr lang="en-US"/>
              <a:pPr/>
              <a:t>3/6/17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822F004-30EA-4493-860E-A55FCF73777B}"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9EDF719-662B-48A8-AF61-CE7C4ADD8F03}" type="datetime1">
              <a:rPr lang="en-US"/>
              <a:pPr/>
              <a:t>3/6/17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0B52CF6-D2B2-4AD1-A0D7-8E700680CD4F}"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F1F16C6-80C6-4486-ACF5-6C88A98754B5}" type="datetime1">
              <a:rPr lang="en-US"/>
              <a:pPr/>
              <a:t>3/6/17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A9800C6-6D5D-4279-ADFF-AEBDB6E10BF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561747"/>
            <a:ext cx="5111750" cy="4958032"/>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084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5AF38D4F-08D3-4717-BBD1-E22110584067}" type="datetime1">
              <a:rPr lang="en-US"/>
              <a:pPr/>
              <a:t>3/6/17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C62A68E-7918-4156-855F-741240653A61}"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78487"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561747"/>
            <a:ext cx="5111750" cy="4958032"/>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678487" y="1435100"/>
            <a:ext cx="3008313" cy="4084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5AF38D4F-08D3-4717-BBD1-E22110584067}" type="datetime1">
              <a:rPr lang="en-US"/>
              <a:pPr/>
              <a:t>3/6/17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C62A68E-7918-4156-855F-741240653A61}" type="slidenum">
              <a:rPr lang="en-US"/>
              <a:pPr/>
              <a:t>‹#›</a:t>
            </a:fld>
            <a:endParaRPr lang="en-US"/>
          </a:p>
        </p:txBody>
      </p:sp>
    </p:spTree>
    <p:extLst>
      <p:ext uri="{BB962C8B-B14F-4D97-AF65-F5344CB8AC3E}">
        <p14:creationId xmlns:p14="http://schemas.microsoft.com/office/powerpoint/2010/main" val="28325941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63538"/>
            <a:ext cx="8229600" cy="67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050925"/>
            <a:ext cx="8229600" cy="4484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fld id="{C6810249-C7A3-4BCA-A1C1-CE5F6BC2B3ED}" type="datetime1">
              <a:rPr lang="en-US"/>
              <a:pPr/>
              <a:t>3/6/17</a:t>
            </a:fld>
            <a:endParaRPr lang="en-US"/>
          </a:p>
        </p:txBody>
      </p:sp>
      <p:sp>
        <p:nvSpPr>
          <p:cNvPr id="5" name="Footer Placeholder 4"/>
          <p:cNvSpPr>
            <a:spLocks noGrp="1"/>
          </p:cNvSpPr>
          <p:nvPr>
            <p:ph type="ftr" sz="quarter" idx="3"/>
          </p:nvPr>
        </p:nvSpPr>
        <p:spPr>
          <a:xfrm>
            <a:off x="457200" y="5813425"/>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charset="0"/>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919913" y="63896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chemeClr val="bg1"/>
                </a:solidFill>
                <a:cs typeface="Arial" charset="0"/>
              </a:defRPr>
            </a:lvl1pPr>
          </a:lstStyle>
          <a:p>
            <a:fld id="{845BE914-8D7C-4D79-8174-F902B8F4479B}" type="slidenum">
              <a:rPr lang="en-US"/>
              <a:pPr/>
              <a:t>‹#›</a:t>
            </a:fld>
            <a:endParaRPr lang="en-US"/>
          </a:p>
        </p:txBody>
      </p:sp>
      <p:sp>
        <p:nvSpPr>
          <p:cNvPr id="9" name="Rectangle 8"/>
          <p:cNvSpPr/>
          <p:nvPr userDrawn="1"/>
        </p:nvSpPr>
        <p:spPr>
          <a:xfrm>
            <a:off x="0" y="0"/>
            <a:ext cx="9144000" cy="174625"/>
          </a:xfrm>
          <a:prstGeom prst="rect">
            <a:avLst/>
          </a:prstGeom>
          <a:solidFill>
            <a:srgbClr val="5E5E5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cxnSp>
        <p:nvCxnSpPr>
          <p:cNvPr id="10" name="Straight Connector 9"/>
          <p:cNvCxnSpPr/>
          <p:nvPr userDrawn="1"/>
        </p:nvCxnSpPr>
        <p:spPr>
          <a:xfrm rot="10800000">
            <a:off x="0" y="167532"/>
            <a:ext cx="9144000" cy="1588"/>
          </a:xfrm>
          <a:prstGeom prst="line">
            <a:avLst/>
          </a:prstGeom>
          <a:ln w="31750">
            <a:solidFill>
              <a:srgbClr val="42C4DD"/>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userDrawn="1"/>
        </p:nvSpPr>
        <p:spPr>
          <a:xfrm>
            <a:off x="-161365" y="6356350"/>
            <a:ext cx="9466730" cy="501650"/>
          </a:xfrm>
          <a:prstGeom prst="rect">
            <a:avLst/>
          </a:prstGeom>
          <a:solidFill>
            <a:srgbClr val="E51636"/>
          </a:solidFill>
          <a:ln>
            <a:solidFill>
              <a:srgbClr val="D20000"/>
            </a:solidFill>
          </a:ln>
          <a:effectLst>
            <a:outerShdw blurRad="50800" dist="38100" dir="16200000"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b="0" i="0" kern="1200" dirty="0" smtClean="0">
                <a:solidFill>
                  <a:schemeClr val="lt1"/>
                </a:solidFill>
                <a:effectLst/>
                <a:latin typeface="+mn-lt"/>
                <a:ea typeface="+mn-ea"/>
                <a:cs typeface="+mn-cs"/>
              </a:rPr>
              <a:t>Russo &amp; Associates, LLC, Attorneys at Law</a:t>
            </a:r>
          </a:p>
        </p:txBody>
      </p:sp>
    </p:spTree>
  </p:cSld>
  <p:clrMap bg1="lt1" tx1="dk1" bg2="lt2" tx2="dk2" accent1="accent1" accent2="accent2" accent3="accent3" accent4="accent4" accent5="accent5" accent6="accent6" hlink="hlink" folHlink="folHlink"/>
  <p:sldLayoutIdLst>
    <p:sldLayoutId id="2147483788" r:id="rId1"/>
    <p:sldLayoutId id="2147483777" r:id="rId2"/>
    <p:sldLayoutId id="2147483778" r:id="rId3"/>
    <p:sldLayoutId id="2147483780" r:id="rId4"/>
    <p:sldLayoutId id="2147483779" r:id="rId5"/>
    <p:sldLayoutId id="2147483781" r:id="rId6"/>
    <p:sldLayoutId id="2147483782" r:id="rId7"/>
    <p:sldLayoutId id="2147483783" r:id="rId8"/>
    <p:sldLayoutId id="2147483792" r:id="rId9"/>
    <p:sldLayoutId id="2147483784" r:id="rId10"/>
    <p:sldLayoutId id="2147483789" r:id="rId11"/>
    <p:sldLayoutId id="2147483790" r:id="rId12"/>
    <p:sldLayoutId id="2147483791" r:id="rId13"/>
    <p:sldLayoutId id="2147483787" r:id="rId14"/>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3200" b="0" i="0" kern="1200">
          <a:solidFill>
            <a:srgbClr val="E51636"/>
          </a:solidFill>
          <a:latin typeface="Agency FB" panose="020B0503020202020204" pitchFamily="34" charset="0"/>
          <a:ea typeface="ＭＳ Ｐゴシック" charset="-128"/>
          <a:cs typeface="AngsanaUPC" panose="02020603050405020304" pitchFamily="18" charset="-34"/>
        </a:defRPr>
      </a:lvl1pPr>
      <a:lvl2pPr algn="l" defTabSz="457200" rtl="0" eaLnBrk="0" fontAlgn="base" hangingPunct="0">
        <a:spcBef>
          <a:spcPct val="0"/>
        </a:spcBef>
        <a:spcAft>
          <a:spcPct val="0"/>
        </a:spcAft>
        <a:defRPr sz="2400" b="1">
          <a:solidFill>
            <a:srgbClr val="961A1D"/>
          </a:solidFill>
          <a:latin typeface="Sketchetik" charset="0"/>
          <a:ea typeface="ＭＳ Ｐゴシック" charset="-128"/>
        </a:defRPr>
      </a:lvl2pPr>
      <a:lvl3pPr algn="l" defTabSz="457200" rtl="0" eaLnBrk="0" fontAlgn="base" hangingPunct="0">
        <a:spcBef>
          <a:spcPct val="0"/>
        </a:spcBef>
        <a:spcAft>
          <a:spcPct val="0"/>
        </a:spcAft>
        <a:defRPr sz="2400" b="1">
          <a:solidFill>
            <a:srgbClr val="961A1D"/>
          </a:solidFill>
          <a:latin typeface="Sketchetik" charset="0"/>
          <a:ea typeface="ＭＳ Ｐゴシック" charset="-128"/>
        </a:defRPr>
      </a:lvl3pPr>
      <a:lvl4pPr algn="l" defTabSz="457200" rtl="0" eaLnBrk="0" fontAlgn="base" hangingPunct="0">
        <a:spcBef>
          <a:spcPct val="0"/>
        </a:spcBef>
        <a:spcAft>
          <a:spcPct val="0"/>
        </a:spcAft>
        <a:defRPr sz="2400" b="1">
          <a:solidFill>
            <a:srgbClr val="961A1D"/>
          </a:solidFill>
          <a:latin typeface="Sketchetik" charset="0"/>
          <a:ea typeface="ＭＳ Ｐゴシック" charset="-128"/>
        </a:defRPr>
      </a:lvl4pPr>
      <a:lvl5pPr algn="l" defTabSz="457200" rtl="0" eaLnBrk="0" fontAlgn="base" hangingPunct="0">
        <a:spcBef>
          <a:spcPct val="0"/>
        </a:spcBef>
        <a:spcAft>
          <a:spcPct val="0"/>
        </a:spcAft>
        <a:defRPr sz="2400" b="1">
          <a:solidFill>
            <a:srgbClr val="961A1D"/>
          </a:solidFill>
          <a:latin typeface="Sketchetik" charset="0"/>
          <a:ea typeface="ＭＳ Ｐゴシック" charset="-128"/>
        </a:defRPr>
      </a:lvl5pPr>
      <a:lvl6pPr marL="457200" algn="l" defTabSz="457200" rtl="0" fontAlgn="base">
        <a:spcBef>
          <a:spcPct val="0"/>
        </a:spcBef>
        <a:spcAft>
          <a:spcPct val="0"/>
        </a:spcAft>
        <a:defRPr sz="2400" b="1">
          <a:solidFill>
            <a:srgbClr val="961A1D"/>
          </a:solidFill>
          <a:latin typeface="Sketchetik" charset="0"/>
          <a:ea typeface="ＭＳ Ｐゴシック" charset="-128"/>
        </a:defRPr>
      </a:lvl6pPr>
      <a:lvl7pPr marL="914400" algn="l" defTabSz="457200" rtl="0" fontAlgn="base">
        <a:spcBef>
          <a:spcPct val="0"/>
        </a:spcBef>
        <a:spcAft>
          <a:spcPct val="0"/>
        </a:spcAft>
        <a:defRPr sz="2400" b="1">
          <a:solidFill>
            <a:srgbClr val="961A1D"/>
          </a:solidFill>
          <a:latin typeface="Sketchetik" charset="0"/>
          <a:ea typeface="ＭＳ Ｐゴシック" charset="-128"/>
        </a:defRPr>
      </a:lvl7pPr>
      <a:lvl8pPr marL="1371600" algn="l" defTabSz="457200" rtl="0" fontAlgn="base">
        <a:spcBef>
          <a:spcPct val="0"/>
        </a:spcBef>
        <a:spcAft>
          <a:spcPct val="0"/>
        </a:spcAft>
        <a:defRPr sz="2400" b="1">
          <a:solidFill>
            <a:srgbClr val="961A1D"/>
          </a:solidFill>
          <a:latin typeface="Sketchetik" charset="0"/>
          <a:ea typeface="ＭＳ Ｐゴシック" charset="-128"/>
        </a:defRPr>
      </a:lvl8pPr>
      <a:lvl9pPr marL="1828800" algn="l" defTabSz="457200" rtl="0" fontAlgn="base">
        <a:spcBef>
          <a:spcPct val="0"/>
        </a:spcBef>
        <a:spcAft>
          <a:spcPct val="0"/>
        </a:spcAft>
        <a:defRPr sz="2400" b="1">
          <a:solidFill>
            <a:srgbClr val="961A1D"/>
          </a:solidFill>
          <a:latin typeface="Sketchetik"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1600" b="0" i="0" kern="1200">
          <a:solidFill>
            <a:srgbClr val="5E5E5E"/>
          </a:solidFill>
          <a:latin typeface="+mj-lt"/>
          <a:ea typeface="ＭＳ Ｐゴシック" charset="-128"/>
          <a:cs typeface="Brandon Grotesque Regular"/>
        </a:defRPr>
      </a:lvl1pPr>
      <a:lvl2pPr marL="742950" indent="-285750" algn="l" defTabSz="457200" rtl="0" eaLnBrk="0" fontAlgn="base" hangingPunct="0">
        <a:spcBef>
          <a:spcPct val="20000"/>
        </a:spcBef>
        <a:spcAft>
          <a:spcPct val="0"/>
        </a:spcAft>
        <a:buFont typeface="Arial" charset="0"/>
        <a:buChar char="–"/>
        <a:defRPr sz="1400" b="0" i="0" kern="1200">
          <a:solidFill>
            <a:srgbClr val="5E5E5E"/>
          </a:solidFill>
          <a:latin typeface="+mj-lt"/>
          <a:ea typeface="ＭＳ Ｐゴシック" charset="-128"/>
          <a:cs typeface="Brandon Grotesque Regular"/>
        </a:defRPr>
      </a:lvl2pPr>
      <a:lvl3pPr marL="1143000" indent="-228600" algn="l" defTabSz="457200" rtl="0" eaLnBrk="0" fontAlgn="base" hangingPunct="0">
        <a:spcBef>
          <a:spcPct val="20000"/>
        </a:spcBef>
        <a:spcAft>
          <a:spcPct val="0"/>
        </a:spcAft>
        <a:buFont typeface="Arial" charset="0"/>
        <a:buChar char="•"/>
        <a:defRPr sz="1200" b="0" i="0" kern="1200">
          <a:solidFill>
            <a:srgbClr val="5E5E5E"/>
          </a:solidFill>
          <a:latin typeface="Brandon Grotesque Regular"/>
          <a:ea typeface="ＭＳ Ｐゴシック" charset="-128"/>
          <a:cs typeface="Brandon Grotesque Regular"/>
        </a:defRPr>
      </a:lvl3pPr>
      <a:lvl4pPr marL="1600200" indent="-228600" algn="l" defTabSz="457200" rtl="0" eaLnBrk="0" fontAlgn="base" hangingPunct="0">
        <a:spcBef>
          <a:spcPct val="20000"/>
        </a:spcBef>
        <a:spcAft>
          <a:spcPct val="0"/>
        </a:spcAft>
        <a:buFont typeface="Arial" charset="0"/>
        <a:buChar char="–"/>
        <a:defRPr sz="1100" b="0" i="0" kern="1200">
          <a:solidFill>
            <a:srgbClr val="5E5E5E"/>
          </a:solidFill>
          <a:latin typeface="Brandon Grotesque Regular"/>
          <a:ea typeface="ＭＳ Ｐゴシック" charset="-128"/>
          <a:cs typeface="Brandon Grotesque Regular"/>
        </a:defRPr>
      </a:lvl4pPr>
      <a:lvl5pPr marL="2057400" indent="-228600" algn="l" defTabSz="457200" rtl="0" eaLnBrk="0" fontAlgn="base" hangingPunct="0">
        <a:spcBef>
          <a:spcPct val="20000"/>
        </a:spcBef>
        <a:spcAft>
          <a:spcPct val="0"/>
        </a:spcAft>
        <a:buFont typeface="Arial" charset="0"/>
        <a:buChar char="»"/>
        <a:defRPr sz="1100" b="0" i="0" kern="1200">
          <a:solidFill>
            <a:srgbClr val="5E5E5E"/>
          </a:solidFill>
          <a:latin typeface="Brandon Grotesque Regular"/>
          <a:ea typeface="ＭＳ Ｐゴシック" charset="-128"/>
          <a:cs typeface="Brandon Grotesqu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 Id="rId3"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microsoft.com/office/2007/relationships/hdphoto" Target="../media/hdphoto4.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6" b="16"/>
          <a:stretch>
            <a:fillRect/>
          </a:stretch>
        </p:blipFill>
        <p:spPr/>
      </p:pic>
      <p:sp>
        <p:nvSpPr>
          <p:cNvPr id="12" name="Title 2"/>
          <p:cNvSpPr>
            <a:spLocks noGrp="1"/>
          </p:cNvSpPr>
          <p:nvPr>
            <p:ph type="title"/>
          </p:nvPr>
        </p:nvSpPr>
        <p:spPr>
          <a:xfrm>
            <a:off x="0" y="4776717"/>
            <a:ext cx="9144000" cy="764274"/>
          </a:xfrm>
          <a:solidFill>
            <a:schemeClr val="tx1">
              <a:lumMod val="75000"/>
              <a:lumOff val="25000"/>
              <a:alpha val="57000"/>
            </a:schemeClr>
          </a:solidFill>
        </p:spPr>
        <p:txBody>
          <a:bodyPr anchor="ctr"/>
          <a:lstStyle/>
          <a:p>
            <a:pPr algn="ctr"/>
            <a:r>
              <a:rPr lang="en-US" sz="1800" dirty="0" smtClean="0">
                <a:solidFill>
                  <a:schemeClr val="bg1"/>
                </a:solidFill>
                <a:effectLst>
                  <a:outerShdw blurRad="50800" dist="38100" dir="5400000" algn="t" rotWithShape="0">
                    <a:prstClr val="black">
                      <a:alpha val="40000"/>
                    </a:prstClr>
                  </a:outerShdw>
                </a:effectLst>
              </a:rPr>
              <a:t>A BRIEF GUIDE</a:t>
            </a:r>
            <a:r>
              <a:rPr lang="en-US" sz="2800" dirty="0">
                <a:solidFill>
                  <a:schemeClr val="bg1"/>
                </a:solidFill>
                <a:effectLst>
                  <a:outerShdw blurRad="50800" dist="38100" dir="5400000" algn="t" rotWithShape="0">
                    <a:prstClr val="black">
                      <a:alpha val="40000"/>
                    </a:prstClr>
                  </a:outerShdw>
                </a:effectLst>
              </a:rPr>
              <a:t/>
            </a:r>
            <a:br>
              <a:rPr lang="en-US" sz="2800" dirty="0">
                <a:solidFill>
                  <a:schemeClr val="bg1"/>
                </a:solidFill>
                <a:effectLst>
                  <a:outerShdw blurRad="50800" dist="38100" dir="5400000" algn="t" rotWithShape="0">
                    <a:prstClr val="black">
                      <a:alpha val="40000"/>
                    </a:prstClr>
                  </a:outerShdw>
                </a:effectLst>
              </a:rPr>
            </a:br>
            <a:r>
              <a:rPr lang="en-US" sz="2800" dirty="0" smtClean="0">
                <a:solidFill>
                  <a:schemeClr val="bg1"/>
                </a:solidFill>
                <a:effectLst>
                  <a:outerShdw blurRad="50800" dist="38100" dir="5400000" algn="t" rotWithShape="0">
                    <a:prstClr val="black">
                      <a:alpha val="40000"/>
                    </a:prstClr>
                  </a:outerShdw>
                </a:effectLst>
              </a:rPr>
              <a:t>       </a:t>
            </a:r>
            <a:r>
              <a:rPr lang="en-US" sz="3200" dirty="0" smtClean="0">
                <a:solidFill>
                  <a:schemeClr val="bg1"/>
                </a:solidFill>
                <a:effectLst>
                  <a:outerShdw blurRad="50800" dist="38100" dir="5400000" algn="t" rotWithShape="0">
                    <a:prstClr val="black">
                      <a:alpha val="40000"/>
                    </a:prstClr>
                  </a:outerShdw>
                </a:effectLst>
              </a:rPr>
              <a:t>PURCHASING YOUR FIRST HOME</a:t>
            </a:r>
            <a:endParaRPr lang="en-US" sz="2800" dirty="0">
              <a:solidFill>
                <a:schemeClr val="bg1"/>
              </a:solidFill>
              <a:effectLst>
                <a:outerShdw blurRad="50800" dist="38100" dir="5400000" algn="t" rotWithShape="0">
                  <a:prstClr val="black">
                    <a:alpha val="40000"/>
                  </a:prstClr>
                </a:outerShdw>
              </a:effectLst>
            </a:endParaRPr>
          </a:p>
        </p:txBody>
      </p:sp>
      <p:sp>
        <p:nvSpPr>
          <p:cNvPr id="13" name="Text Placeholder 3"/>
          <p:cNvSpPr>
            <a:spLocks noGrp="1"/>
          </p:cNvSpPr>
          <p:nvPr>
            <p:ph type="body" sz="half" idx="2"/>
          </p:nvPr>
        </p:nvSpPr>
        <p:spPr>
          <a:xfrm>
            <a:off x="0" y="5540991"/>
            <a:ext cx="9144000" cy="736979"/>
          </a:xfrm>
          <a:solidFill>
            <a:schemeClr val="tx1">
              <a:lumMod val="75000"/>
              <a:lumOff val="25000"/>
              <a:alpha val="57000"/>
            </a:schemeClr>
          </a:solidFill>
        </p:spPr>
        <p:txBody>
          <a:bodyPr anchor="ctr"/>
          <a:lstStyle/>
          <a:p>
            <a:pPr algn="ctr"/>
            <a:r>
              <a:rPr lang="en-US" b="1" i="1" dirty="0">
                <a:solidFill>
                  <a:schemeClr val="bg1"/>
                </a:solidFill>
                <a:effectLst>
                  <a:outerShdw blurRad="50800" dist="38100" dir="5400000" algn="t" rotWithShape="0">
                    <a:prstClr val="black">
                      <a:alpha val="40000"/>
                    </a:prstClr>
                  </a:outerShdw>
                </a:effectLst>
              </a:rPr>
              <a:t>2507 Post Road, Southport, CT 06890, (203) 254-7579</a:t>
            </a:r>
          </a:p>
          <a:p>
            <a:pPr algn="ctr"/>
            <a:r>
              <a:rPr lang="en-US" b="1" i="1" dirty="0">
                <a:solidFill>
                  <a:schemeClr val="bg1"/>
                </a:solidFill>
                <a:effectLst>
                  <a:outerShdw blurRad="50800" dist="38100" dir="5400000" algn="t" rotWithShape="0">
                    <a:prstClr val="black">
                      <a:alpha val="40000"/>
                    </a:prstClr>
                  </a:outerShdw>
                </a:effectLst>
              </a:rPr>
              <a:t>5 Brook Street, 2B, Darien, CT 06820,  (203) 309-5500</a:t>
            </a:r>
          </a:p>
          <a:p>
            <a:pPr algn="ctr"/>
            <a:r>
              <a:rPr lang="en-US" b="1" i="1" dirty="0">
                <a:solidFill>
                  <a:schemeClr val="bg1"/>
                </a:solidFill>
                <a:effectLst>
                  <a:outerShdw blurRad="50800" dist="38100" dir="5400000" algn="t" rotWithShape="0">
                    <a:prstClr val="black">
                      <a:alpha val="40000"/>
                    </a:prstClr>
                  </a:outerShdw>
                </a:effectLst>
              </a:rPr>
              <a:t>www.russoassoc.com | E-mail - rob@russoassoc.com</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182" r="77384"/>
          <a:stretch/>
        </p:blipFill>
        <p:spPr>
          <a:xfrm>
            <a:off x="186968" y="501453"/>
            <a:ext cx="1535722" cy="1501253"/>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9843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46829"/>
          <a:stretch/>
        </p:blipFill>
        <p:spPr>
          <a:xfrm>
            <a:off x="-177421" y="-111501"/>
            <a:ext cx="4861962" cy="6858000"/>
          </a:xfrm>
          <a:prstGeom prst="rect">
            <a:avLst/>
          </a:prstGeom>
        </p:spPr>
      </p:pic>
      <p:sp>
        <p:nvSpPr>
          <p:cNvPr id="5" name="Title 4"/>
          <p:cNvSpPr>
            <a:spLocks noGrp="1"/>
          </p:cNvSpPr>
          <p:nvPr>
            <p:ph type="title"/>
          </p:nvPr>
        </p:nvSpPr>
        <p:spPr/>
        <p:txBody>
          <a:bodyPr anchor="t"/>
          <a:lstStyle/>
          <a:p>
            <a:pPr algn="ctr"/>
            <a:r>
              <a:rPr lang="en-US" dirty="0" smtClean="0"/>
              <a:t>Sign a Contract</a:t>
            </a:r>
            <a:endParaRPr lang="en-US" dirty="0"/>
          </a:p>
        </p:txBody>
      </p:sp>
      <p:sp>
        <p:nvSpPr>
          <p:cNvPr id="6" name="Content Placeholder 5"/>
          <p:cNvSpPr>
            <a:spLocks noGrp="1"/>
          </p:cNvSpPr>
          <p:nvPr>
            <p:ph idx="1"/>
          </p:nvPr>
        </p:nvSpPr>
        <p:spPr>
          <a:xfrm>
            <a:off x="3840480" y="561746"/>
            <a:ext cx="4846320" cy="5798111"/>
          </a:xfrm>
        </p:spPr>
        <p:txBody>
          <a:bodyPr>
            <a:noAutofit/>
          </a:bodyPr>
          <a:lstStyle/>
          <a:p>
            <a:r>
              <a:rPr lang="en-US" sz="1600" dirty="0"/>
              <a:t>The contract is the legal document that governs parties in a real estate transaction</a:t>
            </a:r>
            <a:r>
              <a:rPr lang="en-US" sz="1600" dirty="0" smtClean="0"/>
              <a:t>.</a:t>
            </a:r>
          </a:p>
          <a:p>
            <a:r>
              <a:rPr lang="en-US" sz="1600" dirty="0" smtClean="0"/>
              <a:t>Usually you will be expected to make an additional deposit of 9% upon signing (in addition to binder deposit).</a:t>
            </a:r>
            <a:endParaRPr lang="en-US" sz="1600" dirty="0"/>
          </a:p>
          <a:p>
            <a:r>
              <a:rPr lang="en-US" sz="1600" dirty="0"/>
              <a:t>It formalizes the terms of the binder and sets forth what is expected of both parties in order to close.</a:t>
            </a:r>
          </a:p>
          <a:p>
            <a:r>
              <a:rPr lang="en-US" sz="1600" dirty="0"/>
              <a:t>This is a more detailed document that contains additional information, including:</a:t>
            </a:r>
          </a:p>
          <a:p>
            <a:pPr lvl="1"/>
            <a:r>
              <a:rPr lang="en-US" sz="1400" dirty="0"/>
              <a:t>Mortgage Contingency Date (The date by which you - the buyer - can back out if you cannot get a commitment from your mortgage company to loan you money for purchase of the home)</a:t>
            </a:r>
          </a:p>
          <a:p>
            <a:pPr lvl="1"/>
            <a:r>
              <a:rPr lang="en-US" sz="1400" dirty="0"/>
              <a:t>A more detailed list of items included and excluded from the sale of the property.</a:t>
            </a:r>
          </a:p>
          <a:p>
            <a:pPr lvl="1"/>
            <a:r>
              <a:rPr lang="en-US" sz="1400" dirty="0"/>
              <a:t>Details regarding the condition the property is to be delivered in.</a:t>
            </a:r>
          </a:p>
          <a:p>
            <a:pPr lvl="1"/>
            <a:r>
              <a:rPr lang="en-US" sz="1400" dirty="0"/>
              <a:t>Descriptions of penalties for delay.</a:t>
            </a:r>
          </a:p>
          <a:p>
            <a:pPr lvl="1"/>
            <a:r>
              <a:rPr lang="en-US" sz="1400" dirty="0"/>
              <a:t>Language describing what actions constitute default by both parties.</a:t>
            </a:r>
          </a:p>
          <a:p>
            <a:r>
              <a:rPr lang="en-US" sz="1600" dirty="0"/>
              <a:t>The contract will be drafted by the Seller’s attorney and reviewed by the Buyer’s attorney </a:t>
            </a:r>
          </a:p>
          <a:p>
            <a:endParaRPr lang="en-US" sz="1600" dirty="0"/>
          </a:p>
        </p:txBody>
      </p:sp>
    </p:spTree>
    <p:extLst>
      <p:ext uri="{BB962C8B-B14F-4D97-AF65-F5344CB8AC3E}">
        <p14:creationId xmlns:p14="http://schemas.microsoft.com/office/powerpoint/2010/main" val="14411360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875" r="875"/>
          <a:stretch>
            <a:fillRect/>
          </a:stretch>
        </p:blipFill>
        <p:spPr/>
      </p:pic>
      <p:sp>
        <p:nvSpPr>
          <p:cNvPr id="2" name="Title 1"/>
          <p:cNvSpPr>
            <a:spLocks noGrp="1"/>
          </p:cNvSpPr>
          <p:nvPr>
            <p:ph type="title"/>
          </p:nvPr>
        </p:nvSpPr>
        <p:spPr>
          <a:xfrm>
            <a:off x="0" y="4712070"/>
            <a:ext cx="9144000" cy="566738"/>
          </a:xfrm>
          <a:solidFill>
            <a:schemeClr val="tx1">
              <a:lumMod val="50000"/>
              <a:lumOff val="50000"/>
              <a:alpha val="38000"/>
            </a:schemeClr>
          </a:solidFill>
        </p:spPr>
        <p:txBody>
          <a:bodyPr anchor="ctr"/>
          <a:lstStyle/>
          <a:p>
            <a:pPr algn="ctr"/>
            <a:r>
              <a:rPr lang="en-US" sz="4400" b="0" dirty="0" smtClean="0"/>
              <a:t>4. Obtain </a:t>
            </a:r>
            <a:r>
              <a:rPr lang="en-US" sz="4400" b="0" dirty="0"/>
              <a:t>a Mortgage</a:t>
            </a:r>
          </a:p>
        </p:txBody>
      </p:sp>
    </p:spTree>
    <p:extLst>
      <p:ext uri="{BB962C8B-B14F-4D97-AF65-F5344CB8AC3E}">
        <p14:creationId xmlns:p14="http://schemas.microsoft.com/office/powerpoint/2010/main" val="41861078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Obtain a Mortgage</a:t>
            </a:r>
          </a:p>
        </p:txBody>
      </p:sp>
      <p:sp>
        <p:nvSpPr>
          <p:cNvPr id="6" name="Content Placeholder 5"/>
          <p:cNvSpPr>
            <a:spLocks noGrp="1"/>
          </p:cNvSpPr>
          <p:nvPr>
            <p:ph sz="half" idx="1"/>
          </p:nvPr>
        </p:nvSpPr>
        <p:spPr>
          <a:xfrm>
            <a:off x="457200" y="3723610"/>
            <a:ext cx="8229600" cy="2402554"/>
          </a:xfrm>
        </p:spPr>
        <p:txBody>
          <a:bodyPr>
            <a:noAutofit/>
          </a:bodyPr>
          <a:lstStyle/>
          <a:p>
            <a:r>
              <a:rPr lang="en-US" sz="1800" dirty="0"/>
              <a:t>Once the contract has been signed, the Buyer and their attorney will focus on securing a loan from a mortgage company.  Usually, this process will already have begun before the contract is signed</a:t>
            </a:r>
            <a:r>
              <a:rPr lang="en-US" sz="1800" dirty="0" smtClean="0"/>
              <a:t>.</a:t>
            </a:r>
          </a:p>
          <a:p>
            <a:r>
              <a:rPr lang="en-US" sz="1800" dirty="0" smtClean="0"/>
              <a:t>The bank will make you pay for an appraisal of the property to confirm it is worth what you have agreed to pay for it.</a:t>
            </a:r>
            <a:endParaRPr lang="en-US" sz="1800" dirty="0"/>
          </a:p>
          <a:p>
            <a:r>
              <a:rPr lang="en-US" sz="1800" dirty="0"/>
              <a:t>Your bank will provide you with a Good Faith Estimate (“GFE”) of closing costs before you sign a mortgage commitment. Be sure to compare closing costs when shopping for a mortgage, not just rates.</a:t>
            </a:r>
          </a:p>
          <a:p>
            <a:endParaRPr lang="en-US" sz="1800" dirty="0"/>
          </a:p>
          <a:p>
            <a:endParaRPr lang="en-US" sz="1800" dirty="0"/>
          </a:p>
        </p:txBody>
      </p:sp>
      <p:pic>
        <p:nvPicPr>
          <p:cNvPr id="10" name="Content Placeholder 9"/>
          <p:cNvPicPr>
            <a:picLocks noGrp="1" noChangeAspect="1"/>
          </p:cNvPicPr>
          <p:nvPr>
            <p:ph sz="half" idx="2"/>
          </p:nvPr>
        </p:nvPicPr>
        <p:blipFill>
          <a:blip r:embed="rId2">
            <a:clrChange>
              <a:clrFrom>
                <a:srgbClr val="FEFEFC"/>
              </a:clrFrom>
              <a:clrTo>
                <a:srgbClr val="FEFEFC">
                  <a:alpha val="0"/>
                </a:srgbClr>
              </a:clrTo>
            </a:clrChange>
            <a:extLst>
              <a:ext uri="{28A0092B-C50C-407E-A947-70E740481C1C}">
                <a14:useLocalDpi xmlns:a14="http://schemas.microsoft.com/office/drawing/2010/main" val="0"/>
              </a:ext>
            </a:extLst>
          </a:blip>
          <a:stretch>
            <a:fillRect/>
          </a:stretch>
        </p:blipFill>
        <p:spPr>
          <a:xfrm>
            <a:off x="2552700" y="1104831"/>
            <a:ext cx="4038600" cy="261877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51872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Obtain a Mortgage</a:t>
            </a:r>
          </a:p>
        </p:txBody>
      </p:sp>
      <p:sp>
        <p:nvSpPr>
          <p:cNvPr id="5" name="Content Placeholder 4"/>
          <p:cNvSpPr>
            <a:spLocks noGrp="1"/>
          </p:cNvSpPr>
          <p:nvPr>
            <p:ph sz="half" idx="2"/>
          </p:nvPr>
        </p:nvSpPr>
        <p:spPr>
          <a:xfrm>
            <a:off x="3425588" y="1296537"/>
            <a:ext cx="5261212" cy="4829626"/>
          </a:xfrm>
        </p:spPr>
        <p:txBody>
          <a:bodyPr>
            <a:noAutofit/>
          </a:bodyPr>
          <a:lstStyle/>
          <a:p>
            <a:r>
              <a:rPr lang="en-US" sz="1600" dirty="0"/>
              <a:t>Obtaining a mortgage can sometimes be a frustrating process. You will have to gather together a good deal of paperwork under a time crunch before the closing.  Expect to have to provide tax returns (at least 2 years), bank statements, pay stubs, and explanations for unique bonuses, deposits, and expenses.</a:t>
            </a:r>
          </a:p>
          <a:p>
            <a:endParaRPr lang="en-US" sz="1600" dirty="0"/>
          </a:p>
          <a:p>
            <a:r>
              <a:rPr lang="en-US" sz="1600" dirty="0"/>
              <a:t>Be cautious that just because a bank “pre-approves” you or provides you with a mortgage commitment does not mean you are guaranteed to get the loan.  Most commitments when first issued have several contingencies, which can be significant.  Your attorney should not release your contract’s mortgage contingency until he is absolutely sure you are locked in for your mortgage.  Otherwise your 10% deposit is at risk</a:t>
            </a:r>
            <a:r>
              <a:rPr lang="en-US" sz="1600" dirty="0" smtClean="0"/>
              <a:t>!</a:t>
            </a:r>
            <a:endParaRPr lang="en-US" sz="1600" dirty="0"/>
          </a:p>
        </p:txBody>
      </p:sp>
      <p:pic>
        <p:nvPicPr>
          <p:cNvPr id="7" name="Content Placeholder 6"/>
          <p:cNvPicPr>
            <a:picLocks noGrp="1" noChangeAspect="1"/>
          </p:cNvPicPr>
          <p:nvPr>
            <p:ph sz="half" idx="1"/>
          </p:nvPr>
        </p:nvPicPr>
        <p:blipFill>
          <a:blip r:embed="rId2">
            <a:extLst>
              <a:ext uri="{BEBA8EAE-BF5A-486C-A8C5-ECC9F3942E4B}">
                <a14:imgProps xmlns:a14="http://schemas.microsoft.com/office/drawing/2010/main">
                  <a14:imgLayer r:embed="rId3">
                    <a14:imgEffect>
                      <a14:backgroundRemoval t="10000" b="90000" l="10000" r="90000">
                        <a14:foregroundMark x1="21250" y1="66333" x2="37750" y2="74333"/>
                        <a14:foregroundMark x1="60250" y1="84333" x2="62250" y2="79333"/>
                        <a14:backgroundMark x1="63000" y1="84333" x2="70000" y2="86333"/>
                      </a14:backgroundRemoval>
                    </a14:imgEffect>
                    <a14:imgEffect>
                      <a14:sharpenSoften amount="25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2434431"/>
            <a:ext cx="3810000" cy="28575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56010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Obtain a Mortgage</a:t>
            </a:r>
          </a:p>
        </p:txBody>
      </p:sp>
      <p:sp>
        <p:nvSpPr>
          <p:cNvPr id="8" name="Content Placeholder 7"/>
          <p:cNvSpPr>
            <a:spLocks noGrp="1"/>
          </p:cNvSpPr>
          <p:nvPr>
            <p:ph sz="half" idx="1"/>
          </p:nvPr>
        </p:nvSpPr>
        <p:spPr/>
        <p:txBody>
          <a:bodyPr anchor="t">
            <a:normAutofit/>
          </a:bodyPr>
          <a:lstStyle/>
          <a:p>
            <a:r>
              <a:rPr lang="en-US" sz="1600" dirty="0"/>
              <a:t>The Buyer will have to obtain homeowner’s insurance for their new home. If the new home is in a flood zone, they will also have to obtain flood insurance.</a:t>
            </a:r>
          </a:p>
          <a:p>
            <a:endParaRPr lang="en-US" sz="1600" dirty="0"/>
          </a:p>
          <a:p>
            <a:r>
              <a:rPr lang="en-US" sz="1600" dirty="0"/>
              <a:t>A homeowner’s insurance policy also protects the bank. The Buyer will have to work with their attorney and insurance agent to ensure the correct language is include in the binder</a:t>
            </a:r>
            <a:r>
              <a:rPr lang="en-US" sz="1600" dirty="0" smtClean="0"/>
              <a:t>.</a:t>
            </a:r>
            <a:endParaRPr lang="en-US" sz="1600" dirty="0"/>
          </a:p>
        </p:txBody>
      </p:sp>
      <p:pic>
        <p:nvPicPr>
          <p:cNvPr id="11" name="Content Placeholder 10"/>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2599" b="97690" l="9957" r="78211">
                        <a14:foregroundMark x1="39033" y1="90542" x2="47114" y2="95307"/>
                        <a14:foregroundMark x1="74820" y1="31047" x2="73449" y2="25993"/>
                        <a14:backgroundMark x1="35281" y1="90542" x2="44444" y2="96679"/>
                      </a14:backgroundRemoval>
                    </a14:imgEffect>
                  </a14:imgLayer>
                </a14:imgProps>
              </a:ext>
              <a:ext uri="{28A0092B-C50C-407E-A947-70E740481C1C}">
                <a14:useLocalDpi xmlns:a14="http://schemas.microsoft.com/office/drawing/2010/main" val="0"/>
              </a:ext>
            </a:extLst>
          </a:blip>
          <a:stretch>
            <a:fillRect/>
          </a:stretch>
        </p:blipFill>
        <p:spPr>
          <a:xfrm>
            <a:off x="4648200" y="1845338"/>
            <a:ext cx="4038600" cy="4035686"/>
          </a:xfrm>
        </p:spPr>
      </p:pic>
    </p:spTree>
    <p:extLst>
      <p:ext uri="{BB962C8B-B14F-4D97-AF65-F5344CB8AC3E}">
        <p14:creationId xmlns:p14="http://schemas.microsoft.com/office/powerpoint/2010/main" val="23963172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Sample GFE.jpg"/>
          <p:cNvPicPr>
            <a:picLocks noChangeAspect="1"/>
          </p:cNvPicPr>
          <p:nvPr/>
        </p:nvPicPr>
        <p:blipFill rotWithShape="1">
          <a:blip r:embed="rId2" cstate="email">
            <a:extLst>
              <a:ext uri="{28A0092B-C50C-407E-A947-70E740481C1C}">
                <a14:useLocalDpi xmlns:a14="http://schemas.microsoft.com/office/drawing/2010/main" val="0"/>
              </a:ext>
            </a:extLst>
          </a:blip>
          <a:srcRect l="4171" t="1902" r="3425" b="5273"/>
          <a:stretch/>
        </p:blipFill>
        <p:spPr>
          <a:xfrm>
            <a:off x="2114066" y="0"/>
            <a:ext cx="5064656" cy="6365880"/>
          </a:xfrm>
          <a:prstGeom prst="rect">
            <a:avLst/>
          </a:prstGeom>
          <a:effectLst/>
        </p:spPr>
      </p:pic>
      <p:sp>
        <p:nvSpPr>
          <p:cNvPr id="6" name="Title 1"/>
          <p:cNvSpPr txBox="1">
            <a:spLocks/>
          </p:cNvSpPr>
          <p:nvPr/>
        </p:nvSpPr>
        <p:spPr>
          <a:xfrm>
            <a:off x="103346" y="104259"/>
            <a:ext cx="1614373" cy="706507"/>
          </a:xfrm>
          <a:prstGeom prst="rect">
            <a:avLst/>
          </a:prstGeom>
        </p:spPr>
        <p:txBody>
          <a:bodyPr anchor="ctr"/>
          <a:lstStyle>
            <a:lvl1pPr algn="ctr" defTabSz="457200" rtl="0" eaLnBrk="0" fontAlgn="base" hangingPunct="0">
              <a:spcBef>
                <a:spcPct val="0"/>
              </a:spcBef>
              <a:spcAft>
                <a:spcPct val="0"/>
              </a:spcAft>
              <a:defRPr sz="3200" b="0" i="0" kern="1200">
                <a:solidFill>
                  <a:srgbClr val="E51636"/>
                </a:solidFill>
                <a:latin typeface="Agency FB" panose="020B0503020202020204" pitchFamily="34" charset="0"/>
                <a:ea typeface="ＭＳ Ｐゴシック" charset="-128"/>
                <a:cs typeface="AngsanaUPC" panose="02020603050405020304" pitchFamily="18" charset="-34"/>
              </a:defRPr>
            </a:lvl1pPr>
            <a:lvl2pPr algn="l" defTabSz="457200" rtl="0" eaLnBrk="0" fontAlgn="base" hangingPunct="0">
              <a:spcBef>
                <a:spcPct val="0"/>
              </a:spcBef>
              <a:spcAft>
                <a:spcPct val="0"/>
              </a:spcAft>
              <a:defRPr sz="2400" b="1">
                <a:solidFill>
                  <a:srgbClr val="961A1D"/>
                </a:solidFill>
                <a:latin typeface="Sketchetik" charset="0"/>
                <a:ea typeface="ＭＳ Ｐゴシック" charset="-128"/>
              </a:defRPr>
            </a:lvl2pPr>
            <a:lvl3pPr algn="l" defTabSz="457200" rtl="0" eaLnBrk="0" fontAlgn="base" hangingPunct="0">
              <a:spcBef>
                <a:spcPct val="0"/>
              </a:spcBef>
              <a:spcAft>
                <a:spcPct val="0"/>
              </a:spcAft>
              <a:defRPr sz="2400" b="1">
                <a:solidFill>
                  <a:srgbClr val="961A1D"/>
                </a:solidFill>
                <a:latin typeface="Sketchetik" charset="0"/>
                <a:ea typeface="ＭＳ Ｐゴシック" charset="-128"/>
              </a:defRPr>
            </a:lvl3pPr>
            <a:lvl4pPr algn="l" defTabSz="457200" rtl="0" eaLnBrk="0" fontAlgn="base" hangingPunct="0">
              <a:spcBef>
                <a:spcPct val="0"/>
              </a:spcBef>
              <a:spcAft>
                <a:spcPct val="0"/>
              </a:spcAft>
              <a:defRPr sz="2400" b="1">
                <a:solidFill>
                  <a:srgbClr val="961A1D"/>
                </a:solidFill>
                <a:latin typeface="Sketchetik" charset="0"/>
                <a:ea typeface="ＭＳ Ｐゴシック" charset="-128"/>
              </a:defRPr>
            </a:lvl4pPr>
            <a:lvl5pPr algn="l" defTabSz="457200" rtl="0" eaLnBrk="0" fontAlgn="base" hangingPunct="0">
              <a:spcBef>
                <a:spcPct val="0"/>
              </a:spcBef>
              <a:spcAft>
                <a:spcPct val="0"/>
              </a:spcAft>
              <a:defRPr sz="2400" b="1">
                <a:solidFill>
                  <a:srgbClr val="961A1D"/>
                </a:solidFill>
                <a:latin typeface="Sketchetik" charset="0"/>
                <a:ea typeface="ＭＳ Ｐゴシック" charset="-128"/>
              </a:defRPr>
            </a:lvl5pPr>
            <a:lvl6pPr marL="457200" algn="l" defTabSz="457200" rtl="0" fontAlgn="base">
              <a:spcBef>
                <a:spcPct val="0"/>
              </a:spcBef>
              <a:spcAft>
                <a:spcPct val="0"/>
              </a:spcAft>
              <a:defRPr sz="2400" b="1">
                <a:solidFill>
                  <a:srgbClr val="961A1D"/>
                </a:solidFill>
                <a:latin typeface="Sketchetik" charset="0"/>
                <a:ea typeface="ＭＳ Ｐゴシック" charset="-128"/>
              </a:defRPr>
            </a:lvl6pPr>
            <a:lvl7pPr marL="914400" algn="l" defTabSz="457200" rtl="0" fontAlgn="base">
              <a:spcBef>
                <a:spcPct val="0"/>
              </a:spcBef>
              <a:spcAft>
                <a:spcPct val="0"/>
              </a:spcAft>
              <a:defRPr sz="2400" b="1">
                <a:solidFill>
                  <a:srgbClr val="961A1D"/>
                </a:solidFill>
                <a:latin typeface="Sketchetik" charset="0"/>
                <a:ea typeface="ＭＳ Ｐゴシック" charset="-128"/>
              </a:defRPr>
            </a:lvl7pPr>
            <a:lvl8pPr marL="1371600" algn="l" defTabSz="457200" rtl="0" fontAlgn="base">
              <a:spcBef>
                <a:spcPct val="0"/>
              </a:spcBef>
              <a:spcAft>
                <a:spcPct val="0"/>
              </a:spcAft>
              <a:defRPr sz="2400" b="1">
                <a:solidFill>
                  <a:srgbClr val="961A1D"/>
                </a:solidFill>
                <a:latin typeface="Sketchetik" charset="0"/>
                <a:ea typeface="ＭＳ Ｐゴシック" charset="-128"/>
              </a:defRPr>
            </a:lvl8pPr>
            <a:lvl9pPr marL="1828800" algn="l" defTabSz="457200" rtl="0" fontAlgn="base">
              <a:spcBef>
                <a:spcPct val="0"/>
              </a:spcBef>
              <a:spcAft>
                <a:spcPct val="0"/>
              </a:spcAft>
              <a:defRPr sz="2400" b="1">
                <a:solidFill>
                  <a:srgbClr val="961A1D"/>
                </a:solidFill>
                <a:latin typeface="Sketchetik" charset="0"/>
                <a:ea typeface="ＭＳ Ｐゴシック" charset="-128"/>
              </a:defRPr>
            </a:lvl9pPr>
          </a:lstStyle>
          <a:p>
            <a:r>
              <a:rPr lang="en-US" sz="2000" b="1" dirty="0" smtClean="0"/>
              <a:t>Sample GFE</a:t>
            </a:r>
            <a:endParaRPr lang="en-US" sz="2000" b="1" dirty="0"/>
          </a:p>
        </p:txBody>
      </p:sp>
      <p:sp>
        <p:nvSpPr>
          <p:cNvPr id="8" name="Left Brace 7"/>
          <p:cNvSpPr/>
          <p:nvPr/>
        </p:nvSpPr>
        <p:spPr>
          <a:xfrm>
            <a:off x="2015067" y="719497"/>
            <a:ext cx="313266" cy="618067"/>
          </a:xfrm>
          <a:prstGeom prst="leftBrace">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9" name="TextBox 8"/>
          <p:cNvSpPr txBox="1"/>
          <p:nvPr/>
        </p:nvSpPr>
        <p:spPr>
          <a:xfrm>
            <a:off x="990600" y="795697"/>
            <a:ext cx="1024467" cy="461665"/>
          </a:xfrm>
          <a:prstGeom prst="rect">
            <a:avLst/>
          </a:prstGeom>
          <a:noFill/>
        </p:spPr>
        <p:txBody>
          <a:bodyPr wrap="square" rtlCol="0">
            <a:spAutoFit/>
          </a:bodyPr>
          <a:lstStyle/>
          <a:p>
            <a:r>
              <a:rPr lang="en-US" sz="1200" dirty="0" smtClean="0"/>
              <a:t>Bank’s Information</a:t>
            </a:r>
            <a:endParaRPr lang="en-US" sz="1200" dirty="0"/>
          </a:p>
        </p:txBody>
      </p:sp>
      <p:sp>
        <p:nvSpPr>
          <p:cNvPr id="10" name="Right Brace 9"/>
          <p:cNvSpPr/>
          <p:nvPr/>
        </p:nvSpPr>
        <p:spPr>
          <a:xfrm>
            <a:off x="7112000" y="719497"/>
            <a:ext cx="364067" cy="474133"/>
          </a:xfrm>
          <a:prstGeom prst="rightBrace">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1" name="TextBox 10"/>
          <p:cNvSpPr txBox="1"/>
          <p:nvPr/>
        </p:nvSpPr>
        <p:spPr>
          <a:xfrm>
            <a:off x="7476067" y="731965"/>
            <a:ext cx="1629186" cy="461665"/>
          </a:xfrm>
          <a:prstGeom prst="rect">
            <a:avLst/>
          </a:prstGeom>
          <a:noFill/>
        </p:spPr>
        <p:txBody>
          <a:bodyPr wrap="square" rtlCol="0">
            <a:spAutoFit/>
          </a:bodyPr>
          <a:lstStyle/>
          <a:p>
            <a:r>
              <a:rPr lang="en-US" sz="1200" dirty="0" smtClean="0"/>
              <a:t>Borrower’s Information</a:t>
            </a:r>
            <a:endParaRPr lang="en-US" sz="1200" dirty="0"/>
          </a:p>
        </p:txBody>
      </p:sp>
      <p:cxnSp>
        <p:nvCxnSpPr>
          <p:cNvPr id="12" name="Straight Arrow Connector 11"/>
          <p:cNvCxnSpPr/>
          <p:nvPr/>
        </p:nvCxnSpPr>
        <p:spPr>
          <a:xfrm flipH="1" flipV="1">
            <a:off x="7112001" y="1337564"/>
            <a:ext cx="364066" cy="101600"/>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476067" y="1337564"/>
            <a:ext cx="1629186" cy="461665"/>
          </a:xfrm>
          <a:prstGeom prst="rect">
            <a:avLst/>
          </a:prstGeom>
          <a:noFill/>
        </p:spPr>
        <p:txBody>
          <a:bodyPr wrap="square" rtlCol="0">
            <a:spAutoFit/>
          </a:bodyPr>
          <a:lstStyle/>
          <a:p>
            <a:r>
              <a:rPr lang="en-US" sz="1200" dirty="0" smtClean="0"/>
              <a:t>Date GFE issued by Bank</a:t>
            </a:r>
            <a:endParaRPr lang="en-US" sz="1200" dirty="0"/>
          </a:p>
        </p:txBody>
      </p:sp>
      <p:cxnSp>
        <p:nvCxnSpPr>
          <p:cNvPr id="14" name="Straight Arrow Connector 13"/>
          <p:cNvCxnSpPr/>
          <p:nvPr/>
        </p:nvCxnSpPr>
        <p:spPr>
          <a:xfrm flipH="1">
            <a:off x="6231467" y="2158830"/>
            <a:ext cx="1244600" cy="76200"/>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476067" y="1983895"/>
            <a:ext cx="1629186" cy="461665"/>
          </a:xfrm>
          <a:prstGeom prst="rect">
            <a:avLst/>
          </a:prstGeom>
          <a:noFill/>
        </p:spPr>
        <p:txBody>
          <a:bodyPr wrap="square" rtlCol="0">
            <a:spAutoFit/>
          </a:bodyPr>
          <a:lstStyle/>
          <a:p>
            <a:r>
              <a:rPr lang="en-US" sz="1200" dirty="0" smtClean="0"/>
              <a:t>Interest rate locked until this date</a:t>
            </a:r>
            <a:endParaRPr lang="en-US" sz="1200" dirty="0"/>
          </a:p>
        </p:txBody>
      </p:sp>
      <p:cxnSp>
        <p:nvCxnSpPr>
          <p:cNvPr id="16" name="Straight Arrow Connector 15"/>
          <p:cNvCxnSpPr/>
          <p:nvPr/>
        </p:nvCxnSpPr>
        <p:spPr>
          <a:xfrm flipH="1" flipV="1">
            <a:off x="6045201" y="2878498"/>
            <a:ext cx="1430866" cy="118532"/>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476067" y="2673864"/>
            <a:ext cx="1629186" cy="646331"/>
          </a:xfrm>
          <a:prstGeom prst="rect">
            <a:avLst/>
          </a:prstGeom>
          <a:noFill/>
        </p:spPr>
        <p:txBody>
          <a:bodyPr wrap="square" rtlCol="0">
            <a:spAutoFit/>
          </a:bodyPr>
          <a:lstStyle/>
          <a:p>
            <a:r>
              <a:rPr lang="en-US" sz="1200" dirty="0" smtClean="0"/>
              <a:t>Closing should be within this number of days</a:t>
            </a:r>
            <a:endParaRPr lang="en-US" sz="1200" dirty="0"/>
          </a:p>
        </p:txBody>
      </p:sp>
      <p:cxnSp>
        <p:nvCxnSpPr>
          <p:cNvPr id="18" name="Straight Arrow Connector 17"/>
          <p:cNvCxnSpPr/>
          <p:nvPr/>
        </p:nvCxnSpPr>
        <p:spPr>
          <a:xfrm flipH="1" flipV="1">
            <a:off x="7052733" y="3259498"/>
            <a:ext cx="423334" cy="127000"/>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476067" y="3259498"/>
            <a:ext cx="1629186" cy="276999"/>
          </a:xfrm>
          <a:prstGeom prst="rect">
            <a:avLst/>
          </a:prstGeom>
          <a:noFill/>
        </p:spPr>
        <p:txBody>
          <a:bodyPr wrap="square" rtlCol="0">
            <a:spAutoFit/>
          </a:bodyPr>
          <a:lstStyle/>
          <a:p>
            <a:r>
              <a:rPr lang="en-US" sz="1200" dirty="0" smtClean="0"/>
              <a:t>Amount of Loan</a:t>
            </a:r>
            <a:endParaRPr lang="en-US" sz="1200" dirty="0"/>
          </a:p>
        </p:txBody>
      </p:sp>
      <p:cxnSp>
        <p:nvCxnSpPr>
          <p:cNvPr id="20" name="Straight Arrow Connector 19"/>
          <p:cNvCxnSpPr/>
          <p:nvPr/>
        </p:nvCxnSpPr>
        <p:spPr>
          <a:xfrm flipH="1" flipV="1">
            <a:off x="7052733" y="3536497"/>
            <a:ext cx="423334" cy="61669"/>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476068" y="3459666"/>
            <a:ext cx="1629186" cy="276999"/>
          </a:xfrm>
          <a:prstGeom prst="rect">
            <a:avLst/>
          </a:prstGeom>
          <a:noFill/>
        </p:spPr>
        <p:txBody>
          <a:bodyPr wrap="square" rtlCol="0">
            <a:spAutoFit/>
          </a:bodyPr>
          <a:lstStyle/>
          <a:p>
            <a:r>
              <a:rPr lang="en-US" sz="1200" dirty="0" smtClean="0"/>
              <a:t>Interest Rate</a:t>
            </a:r>
          </a:p>
        </p:txBody>
      </p:sp>
      <p:cxnSp>
        <p:nvCxnSpPr>
          <p:cNvPr id="22" name="Straight Arrow Connector 21"/>
          <p:cNvCxnSpPr/>
          <p:nvPr/>
        </p:nvCxnSpPr>
        <p:spPr>
          <a:xfrm flipH="1" flipV="1">
            <a:off x="7052733" y="3736665"/>
            <a:ext cx="423336" cy="149365"/>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476070" y="3736665"/>
            <a:ext cx="1629184" cy="461665"/>
          </a:xfrm>
          <a:prstGeom prst="rect">
            <a:avLst/>
          </a:prstGeom>
          <a:noFill/>
        </p:spPr>
        <p:txBody>
          <a:bodyPr wrap="square" rtlCol="0">
            <a:spAutoFit/>
          </a:bodyPr>
          <a:lstStyle/>
          <a:p>
            <a:r>
              <a:rPr lang="en-US" sz="1200" dirty="0" smtClean="0"/>
              <a:t>Monthly Payment for Principal and Interest</a:t>
            </a:r>
            <a:endParaRPr lang="en-US" sz="1200" dirty="0"/>
          </a:p>
        </p:txBody>
      </p:sp>
      <p:sp>
        <p:nvSpPr>
          <p:cNvPr id="24" name="Left Brace 23"/>
          <p:cNvSpPr/>
          <p:nvPr/>
        </p:nvSpPr>
        <p:spPr>
          <a:xfrm>
            <a:off x="2912533" y="3736665"/>
            <a:ext cx="431800" cy="1300832"/>
          </a:xfrm>
          <a:prstGeom prst="leftBrace">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25" name="TextBox 24"/>
          <p:cNvSpPr txBox="1"/>
          <p:nvPr/>
        </p:nvSpPr>
        <p:spPr>
          <a:xfrm>
            <a:off x="1320801" y="4152163"/>
            <a:ext cx="1701800" cy="461665"/>
          </a:xfrm>
          <a:prstGeom prst="rect">
            <a:avLst/>
          </a:prstGeom>
          <a:noFill/>
        </p:spPr>
        <p:txBody>
          <a:bodyPr wrap="square" rtlCol="0">
            <a:spAutoFit/>
          </a:bodyPr>
          <a:lstStyle/>
          <a:p>
            <a:r>
              <a:rPr lang="en-US" sz="1200" dirty="0" smtClean="0"/>
              <a:t>Information on Structure of the Loan</a:t>
            </a:r>
            <a:endParaRPr lang="en-US" sz="1200" dirty="0"/>
          </a:p>
        </p:txBody>
      </p:sp>
      <p:cxnSp>
        <p:nvCxnSpPr>
          <p:cNvPr id="26" name="Straight Arrow Connector 25"/>
          <p:cNvCxnSpPr/>
          <p:nvPr/>
        </p:nvCxnSpPr>
        <p:spPr>
          <a:xfrm>
            <a:off x="2167467" y="5305266"/>
            <a:ext cx="1176866" cy="159568"/>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94645" y="4859563"/>
            <a:ext cx="2072822" cy="646331"/>
          </a:xfrm>
          <a:prstGeom prst="rect">
            <a:avLst/>
          </a:prstGeom>
          <a:noFill/>
        </p:spPr>
        <p:txBody>
          <a:bodyPr wrap="square" rtlCol="0">
            <a:spAutoFit/>
          </a:bodyPr>
          <a:lstStyle/>
          <a:p>
            <a:r>
              <a:rPr lang="en-US" sz="1200" dirty="0" smtClean="0"/>
              <a:t>Monthly Payment for Escrows on Property Taxes and Insurance</a:t>
            </a:r>
            <a:endParaRPr lang="en-US" sz="1200" dirty="0"/>
          </a:p>
        </p:txBody>
      </p:sp>
      <p:cxnSp>
        <p:nvCxnSpPr>
          <p:cNvPr id="28" name="Straight Arrow Connector 27"/>
          <p:cNvCxnSpPr/>
          <p:nvPr/>
        </p:nvCxnSpPr>
        <p:spPr>
          <a:xfrm flipH="1">
            <a:off x="7052733" y="5689430"/>
            <a:ext cx="423334" cy="194734"/>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476067" y="5306197"/>
            <a:ext cx="1629183" cy="461665"/>
          </a:xfrm>
          <a:prstGeom prst="rect">
            <a:avLst/>
          </a:prstGeom>
          <a:noFill/>
        </p:spPr>
        <p:txBody>
          <a:bodyPr wrap="square" rtlCol="0">
            <a:spAutoFit/>
          </a:bodyPr>
          <a:lstStyle/>
          <a:p>
            <a:r>
              <a:rPr lang="en-US" sz="1200" dirty="0" smtClean="0"/>
              <a:t>Bank Fee for Creating Loan</a:t>
            </a:r>
            <a:endParaRPr lang="en-US" sz="1200" dirty="0"/>
          </a:p>
        </p:txBody>
      </p:sp>
      <p:cxnSp>
        <p:nvCxnSpPr>
          <p:cNvPr id="30" name="Straight Arrow Connector 29"/>
          <p:cNvCxnSpPr/>
          <p:nvPr/>
        </p:nvCxnSpPr>
        <p:spPr>
          <a:xfrm flipH="1">
            <a:off x="7052733" y="5977297"/>
            <a:ext cx="423334" cy="84667"/>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476067" y="5746464"/>
            <a:ext cx="1629183" cy="461665"/>
          </a:xfrm>
          <a:prstGeom prst="rect">
            <a:avLst/>
          </a:prstGeom>
          <a:noFill/>
        </p:spPr>
        <p:txBody>
          <a:bodyPr wrap="square" rtlCol="0">
            <a:spAutoFit/>
          </a:bodyPr>
          <a:lstStyle/>
          <a:p>
            <a:r>
              <a:rPr lang="en-US" sz="1200" dirty="0" smtClean="0"/>
              <a:t>Bank Fees Due at Closing</a:t>
            </a:r>
          </a:p>
        </p:txBody>
      </p:sp>
      <p:cxnSp>
        <p:nvCxnSpPr>
          <p:cNvPr id="32" name="Straight Arrow Connector 31"/>
          <p:cNvCxnSpPr>
            <a:stCxn id="33" idx="1"/>
          </p:cNvCxnSpPr>
          <p:nvPr/>
        </p:nvCxnSpPr>
        <p:spPr>
          <a:xfrm flipH="1" flipV="1">
            <a:off x="7052735" y="6230090"/>
            <a:ext cx="423334" cy="44733"/>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476069" y="6136323"/>
            <a:ext cx="1392159" cy="276999"/>
          </a:xfrm>
          <a:prstGeom prst="rect">
            <a:avLst/>
          </a:prstGeom>
          <a:noFill/>
        </p:spPr>
        <p:txBody>
          <a:bodyPr wrap="square" rtlCol="0">
            <a:spAutoFit/>
          </a:bodyPr>
          <a:lstStyle/>
          <a:p>
            <a:r>
              <a:rPr lang="en-US" sz="1200" dirty="0" smtClean="0"/>
              <a:t>Total Bank Fees</a:t>
            </a:r>
          </a:p>
        </p:txBody>
      </p:sp>
    </p:spTree>
    <p:extLst>
      <p:ext uri="{BB962C8B-B14F-4D97-AF65-F5344CB8AC3E}">
        <p14:creationId xmlns:p14="http://schemas.microsoft.com/office/powerpoint/2010/main" val="27244804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3" r="13"/>
          <a:stretch>
            <a:fillRect/>
          </a:stretch>
        </p:blipFill>
        <p:spPr/>
      </p:pic>
      <p:sp>
        <p:nvSpPr>
          <p:cNvPr id="2" name="Title 1"/>
          <p:cNvSpPr>
            <a:spLocks noGrp="1"/>
          </p:cNvSpPr>
          <p:nvPr>
            <p:ph type="title"/>
          </p:nvPr>
        </p:nvSpPr>
        <p:spPr>
          <a:xfrm>
            <a:off x="0" y="776662"/>
            <a:ext cx="9144000" cy="566738"/>
          </a:xfrm>
          <a:solidFill>
            <a:schemeClr val="tx1">
              <a:lumMod val="50000"/>
              <a:lumOff val="50000"/>
              <a:alpha val="38000"/>
            </a:schemeClr>
          </a:solidFill>
        </p:spPr>
        <p:txBody>
          <a:bodyPr/>
          <a:lstStyle/>
          <a:p>
            <a:pPr algn="ctr"/>
            <a:r>
              <a:rPr lang="en-US" sz="3600" b="0" dirty="0" smtClean="0"/>
              <a:t>5. Obtain </a:t>
            </a:r>
            <a:r>
              <a:rPr lang="en-US" sz="3600" b="0" dirty="0"/>
              <a:t>and </a:t>
            </a:r>
            <a:r>
              <a:rPr lang="en-US" sz="3600" b="0" dirty="0" smtClean="0"/>
              <a:t>Ensure </a:t>
            </a:r>
            <a:r>
              <a:rPr lang="en-US" sz="3600" b="0" dirty="0"/>
              <a:t>Clear Title</a:t>
            </a:r>
          </a:p>
        </p:txBody>
      </p:sp>
    </p:spTree>
    <p:extLst>
      <p:ext uri="{BB962C8B-B14F-4D97-AF65-F5344CB8AC3E}">
        <p14:creationId xmlns:p14="http://schemas.microsoft.com/office/powerpoint/2010/main" val="134178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12" y="2008069"/>
            <a:ext cx="4038600" cy="2563813"/>
          </a:xfrm>
        </p:spPr>
      </p:pic>
      <p:sp>
        <p:nvSpPr>
          <p:cNvPr id="3" name="Title 2"/>
          <p:cNvSpPr>
            <a:spLocks noGrp="1"/>
          </p:cNvSpPr>
          <p:nvPr>
            <p:ph type="title"/>
          </p:nvPr>
        </p:nvSpPr>
        <p:spPr>
          <a:xfrm>
            <a:off x="3980656" y="273050"/>
            <a:ext cx="4706144" cy="1162050"/>
          </a:xfrm>
        </p:spPr>
        <p:txBody>
          <a:bodyPr anchor="ctr"/>
          <a:lstStyle/>
          <a:p>
            <a:r>
              <a:rPr lang="en-US" dirty="0"/>
              <a:t>Obtain and </a:t>
            </a:r>
            <a:r>
              <a:rPr lang="en-US" dirty="0" smtClean="0"/>
              <a:t>Ensure </a:t>
            </a:r>
            <a:r>
              <a:rPr lang="en-US" dirty="0"/>
              <a:t>Clear Title</a:t>
            </a:r>
          </a:p>
        </p:txBody>
      </p:sp>
      <p:sp>
        <p:nvSpPr>
          <p:cNvPr id="6" name="Content Placeholder 5"/>
          <p:cNvSpPr>
            <a:spLocks noGrp="1"/>
          </p:cNvSpPr>
          <p:nvPr>
            <p:ph idx="1"/>
          </p:nvPr>
        </p:nvSpPr>
        <p:spPr>
          <a:xfrm>
            <a:off x="3575050" y="1435100"/>
            <a:ext cx="5111750" cy="4774631"/>
          </a:xfrm>
        </p:spPr>
        <p:txBody>
          <a:bodyPr>
            <a:normAutofit/>
          </a:bodyPr>
          <a:lstStyle/>
          <a:p>
            <a:r>
              <a:rPr lang="en-US" sz="1600" dirty="0" smtClean="0"/>
              <a:t>Unlike </a:t>
            </a:r>
            <a:r>
              <a:rPr lang="en-US" sz="1600" dirty="0"/>
              <a:t>with personal property, a deed is not enough to show you own real property. Instead, with real estate we look at the “chain of title” to see all possible claims or encumbrances on the title.</a:t>
            </a:r>
          </a:p>
          <a:p>
            <a:pPr marL="0" indent="0">
              <a:buNone/>
            </a:pPr>
            <a:endParaRPr lang="en-US" sz="1600" dirty="0"/>
          </a:p>
          <a:p>
            <a:r>
              <a:rPr lang="en-US" sz="1600" dirty="0"/>
              <a:t>Your Attorney will order a title search of the property you are purchasing to make sure the Sellers have the ability to sell “good title” and that all mortgages or liens on the property are paid off by the sellers at or before closing.</a:t>
            </a:r>
          </a:p>
          <a:p>
            <a:endParaRPr lang="en-US" sz="1600" dirty="0"/>
          </a:p>
          <a:p>
            <a:r>
              <a:rPr lang="en-US" sz="1600" dirty="0"/>
              <a:t>Your bank will have strict policies regarding the condition of your potential purchase’s title</a:t>
            </a:r>
            <a:r>
              <a:rPr lang="en-US" sz="1600" dirty="0" smtClean="0"/>
              <a:t>.</a:t>
            </a:r>
          </a:p>
          <a:p>
            <a:endParaRPr lang="en-US" sz="1600" dirty="0" smtClean="0"/>
          </a:p>
          <a:p>
            <a:r>
              <a:rPr lang="en-US" sz="1600" dirty="0"/>
              <a:t>Your bank will require you to purchase a “Mortgagee’s Title Insurance Policy” that ensures the chain of title on your property for the lifetime of your mortgage</a:t>
            </a:r>
            <a:r>
              <a:rPr lang="en-US" sz="1600" dirty="0" smtClean="0"/>
              <a:t>.</a:t>
            </a:r>
            <a:endParaRPr lang="en-US" sz="1600" dirty="0"/>
          </a:p>
        </p:txBody>
      </p:sp>
    </p:spTree>
    <p:extLst>
      <p:ext uri="{BB962C8B-B14F-4D97-AF65-F5344CB8AC3E}">
        <p14:creationId xmlns:p14="http://schemas.microsoft.com/office/powerpoint/2010/main" val="378229137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832" y="273050"/>
            <a:ext cx="4165224" cy="6329362"/>
          </a:xfrm>
          <a:prstGeom prst="rect">
            <a:avLst/>
          </a:prstGeom>
        </p:spPr>
      </p:pic>
      <p:sp>
        <p:nvSpPr>
          <p:cNvPr id="9" name="Title 8"/>
          <p:cNvSpPr>
            <a:spLocks noGrp="1"/>
          </p:cNvSpPr>
          <p:nvPr>
            <p:ph type="title"/>
          </p:nvPr>
        </p:nvSpPr>
        <p:spPr>
          <a:xfrm>
            <a:off x="818865" y="273050"/>
            <a:ext cx="7867935" cy="1162050"/>
          </a:xfrm>
        </p:spPr>
        <p:txBody>
          <a:bodyPr anchor="ctr"/>
          <a:lstStyle/>
          <a:p>
            <a:r>
              <a:rPr lang="en-US" dirty="0"/>
              <a:t>Obtain and </a:t>
            </a:r>
            <a:r>
              <a:rPr lang="en-US" dirty="0" smtClean="0"/>
              <a:t>Ensure </a:t>
            </a:r>
            <a:r>
              <a:rPr lang="en-US" dirty="0"/>
              <a:t>Clear Title</a:t>
            </a:r>
          </a:p>
        </p:txBody>
      </p:sp>
      <p:sp>
        <p:nvSpPr>
          <p:cNvPr id="4" name="Content Placeholder 3"/>
          <p:cNvSpPr>
            <a:spLocks noGrp="1"/>
          </p:cNvSpPr>
          <p:nvPr>
            <p:ph idx="1"/>
          </p:nvPr>
        </p:nvSpPr>
        <p:spPr>
          <a:xfrm>
            <a:off x="457200" y="1132763"/>
            <a:ext cx="5111750" cy="4954137"/>
          </a:xfrm>
        </p:spPr>
        <p:txBody>
          <a:bodyPr>
            <a:noAutofit/>
          </a:bodyPr>
          <a:lstStyle/>
          <a:p>
            <a:endParaRPr lang="en-US" sz="1600" dirty="0" smtClean="0"/>
          </a:p>
          <a:p>
            <a:r>
              <a:rPr lang="en-US" sz="1600" dirty="0" smtClean="0"/>
              <a:t>Your </a:t>
            </a:r>
            <a:r>
              <a:rPr lang="en-US" sz="1600" dirty="0"/>
              <a:t>attorney will highly recommend you also buy an “Owner’s Title Policy” to protect you from any title defects for the entire time you own the home.  Usually, it only costs a few hundred dollars more if you are already purchasing Mortgagee’s insurance.</a:t>
            </a:r>
          </a:p>
          <a:p>
            <a:endParaRPr lang="en-US" sz="1600" dirty="0"/>
          </a:p>
          <a:p>
            <a:r>
              <a:rPr lang="en-US" sz="1600" dirty="0"/>
              <a:t>Title insurance will protect you in case the unexpected occurs such as a previous owner claims they were never properly compensated, a neighbor challenges a boundary or an old mortgage bank claims they were never paid off.</a:t>
            </a:r>
          </a:p>
          <a:p>
            <a:pPr marL="0" indent="0">
              <a:buNone/>
            </a:pPr>
            <a:endParaRPr lang="en-US" sz="1600" dirty="0"/>
          </a:p>
          <a:p>
            <a:r>
              <a:rPr lang="en-US" sz="1600" dirty="0"/>
              <a:t>Your Attorney will be compensated by the Title Insurance Company for having sold you the policy</a:t>
            </a:r>
            <a:r>
              <a:rPr lang="en-US" sz="1600" dirty="0" smtClean="0"/>
              <a:t>.</a:t>
            </a:r>
            <a:endParaRPr lang="en-US" sz="1600" dirty="0"/>
          </a:p>
        </p:txBody>
      </p:sp>
    </p:spTree>
    <p:extLst>
      <p:ext uri="{BB962C8B-B14F-4D97-AF65-F5344CB8AC3E}">
        <p14:creationId xmlns:p14="http://schemas.microsoft.com/office/powerpoint/2010/main" val="99593962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Sample Mortgagee Policy.PDF"/>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2804" t="2986" r="2804" b="9203"/>
          <a:stretch/>
        </p:blipFill>
        <p:spPr>
          <a:xfrm>
            <a:off x="2237154" y="187776"/>
            <a:ext cx="5196114" cy="6114297"/>
          </a:xfrm>
        </p:spPr>
      </p:pic>
      <p:sp>
        <p:nvSpPr>
          <p:cNvPr id="2" name="Title 1"/>
          <p:cNvSpPr>
            <a:spLocks noGrp="1"/>
          </p:cNvSpPr>
          <p:nvPr>
            <p:ph type="title"/>
          </p:nvPr>
        </p:nvSpPr>
        <p:spPr>
          <a:xfrm>
            <a:off x="1" y="13149"/>
            <a:ext cx="2237153" cy="1488093"/>
          </a:xfrm>
        </p:spPr>
        <p:txBody>
          <a:bodyPr anchor="ctr"/>
          <a:lstStyle/>
          <a:p>
            <a:pPr>
              <a:lnSpc>
                <a:spcPct val="100000"/>
              </a:lnSpc>
            </a:pPr>
            <a:r>
              <a:rPr lang="en-US" sz="2000" dirty="0" smtClean="0"/>
              <a:t>Sample </a:t>
            </a:r>
            <a:br>
              <a:rPr lang="en-US" sz="2000" dirty="0" smtClean="0"/>
            </a:br>
            <a:r>
              <a:rPr lang="en-US" sz="2000" dirty="0" smtClean="0"/>
              <a:t>Mortgagee Policy </a:t>
            </a:r>
            <a:br>
              <a:rPr lang="en-US" sz="2000" dirty="0" smtClean="0"/>
            </a:br>
            <a:r>
              <a:rPr lang="en-US" sz="2000" dirty="0" smtClean="0"/>
              <a:t>(Page 1)</a:t>
            </a:r>
            <a:endParaRPr lang="en-US" sz="2000" dirty="0"/>
          </a:p>
        </p:txBody>
      </p:sp>
      <p:cxnSp>
        <p:nvCxnSpPr>
          <p:cNvPr id="8" name="Straight Arrow Connector 7"/>
          <p:cNvCxnSpPr/>
          <p:nvPr/>
        </p:nvCxnSpPr>
        <p:spPr>
          <a:xfrm flipH="1">
            <a:off x="5119232" y="394772"/>
            <a:ext cx="2197364" cy="392485"/>
          </a:xfrm>
          <a:prstGeom prst="straightConnector1">
            <a:avLst/>
          </a:prstGeom>
          <a:ln w="19050">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21" idx="1"/>
          </p:cNvCxnSpPr>
          <p:nvPr/>
        </p:nvCxnSpPr>
        <p:spPr>
          <a:xfrm flipH="1" flipV="1">
            <a:off x="6118405" y="919506"/>
            <a:ext cx="1300874" cy="329359"/>
          </a:xfrm>
          <a:prstGeom prst="straightConnector1">
            <a:avLst/>
          </a:prstGeom>
          <a:ln w="19050">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552695" y="2083754"/>
            <a:ext cx="648305" cy="124327"/>
          </a:xfrm>
          <a:prstGeom prst="straightConnector1">
            <a:avLst/>
          </a:prstGeom>
          <a:ln w="19050">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16" name="Left Brace 15"/>
          <p:cNvSpPr/>
          <p:nvPr/>
        </p:nvSpPr>
        <p:spPr>
          <a:xfrm>
            <a:off x="1835131" y="3513583"/>
            <a:ext cx="390759" cy="1021262"/>
          </a:xfrm>
          <a:prstGeom prst="leftBrace">
            <a:avLst/>
          </a:prstGeom>
          <a:ln w="19050">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Arrow Connector 17"/>
          <p:cNvCxnSpPr>
            <a:stCxn id="24" idx="3"/>
          </p:cNvCxnSpPr>
          <p:nvPr/>
        </p:nvCxnSpPr>
        <p:spPr>
          <a:xfrm flipV="1">
            <a:off x="1764085" y="5236408"/>
            <a:ext cx="461805" cy="76336"/>
          </a:xfrm>
          <a:prstGeom prst="straightConnector1">
            <a:avLst/>
          </a:prstGeom>
          <a:ln w="19050">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316596" y="187776"/>
            <a:ext cx="2114932" cy="276999"/>
          </a:xfrm>
          <a:prstGeom prst="rect">
            <a:avLst/>
          </a:prstGeom>
          <a:noFill/>
        </p:spPr>
        <p:txBody>
          <a:bodyPr wrap="square" rtlCol="0">
            <a:spAutoFit/>
          </a:bodyPr>
          <a:lstStyle/>
          <a:p>
            <a:r>
              <a:rPr lang="en-US" sz="1200" dirty="0" smtClean="0"/>
              <a:t>Loan amount</a:t>
            </a:r>
            <a:endParaRPr lang="en-US" sz="1200" dirty="0"/>
          </a:p>
        </p:txBody>
      </p:sp>
      <p:sp>
        <p:nvSpPr>
          <p:cNvPr id="21" name="TextBox 20"/>
          <p:cNvSpPr txBox="1"/>
          <p:nvPr/>
        </p:nvSpPr>
        <p:spPr>
          <a:xfrm>
            <a:off x="7419279" y="1110365"/>
            <a:ext cx="2114932" cy="276999"/>
          </a:xfrm>
          <a:prstGeom prst="rect">
            <a:avLst/>
          </a:prstGeom>
          <a:noFill/>
        </p:spPr>
        <p:txBody>
          <a:bodyPr wrap="square" rtlCol="0">
            <a:spAutoFit/>
          </a:bodyPr>
          <a:lstStyle/>
          <a:p>
            <a:r>
              <a:rPr lang="en-US" sz="1200" dirty="0" smtClean="0"/>
              <a:t>Effective on date of closing</a:t>
            </a:r>
            <a:endParaRPr lang="en-US" sz="1200" dirty="0"/>
          </a:p>
        </p:txBody>
      </p:sp>
      <p:sp>
        <p:nvSpPr>
          <p:cNvPr id="22" name="TextBox 21"/>
          <p:cNvSpPr txBox="1"/>
          <p:nvPr/>
        </p:nvSpPr>
        <p:spPr>
          <a:xfrm>
            <a:off x="263211" y="1746416"/>
            <a:ext cx="1500874" cy="461665"/>
          </a:xfrm>
          <a:prstGeom prst="rect">
            <a:avLst/>
          </a:prstGeom>
          <a:noFill/>
        </p:spPr>
        <p:txBody>
          <a:bodyPr wrap="square" rtlCol="0">
            <a:spAutoFit/>
          </a:bodyPr>
          <a:lstStyle/>
          <a:p>
            <a:r>
              <a:rPr lang="en-US" sz="1200" dirty="0" smtClean="0"/>
              <a:t>Mortgage company information</a:t>
            </a:r>
            <a:endParaRPr lang="en-US" sz="1200" dirty="0"/>
          </a:p>
        </p:txBody>
      </p:sp>
      <p:sp>
        <p:nvSpPr>
          <p:cNvPr id="23" name="TextBox 22"/>
          <p:cNvSpPr txBox="1"/>
          <p:nvPr/>
        </p:nvSpPr>
        <p:spPr>
          <a:xfrm>
            <a:off x="263211" y="3696174"/>
            <a:ext cx="1571920" cy="646331"/>
          </a:xfrm>
          <a:prstGeom prst="rect">
            <a:avLst/>
          </a:prstGeom>
          <a:noFill/>
        </p:spPr>
        <p:txBody>
          <a:bodyPr wrap="square" rtlCol="0">
            <a:spAutoFit/>
          </a:bodyPr>
          <a:lstStyle/>
          <a:p>
            <a:r>
              <a:rPr lang="en-US" sz="1200" dirty="0" smtClean="0"/>
              <a:t>Information from when the mortgage was recorded</a:t>
            </a:r>
            <a:endParaRPr lang="en-US" sz="1200" dirty="0"/>
          </a:p>
        </p:txBody>
      </p:sp>
      <p:sp>
        <p:nvSpPr>
          <p:cNvPr id="24" name="TextBox 23"/>
          <p:cNvSpPr txBox="1"/>
          <p:nvPr/>
        </p:nvSpPr>
        <p:spPr>
          <a:xfrm>
            <a:off x="263212" y="5174244"/>
            <a:ext cx="1500873" cy="276999"/>
          </a:xfrm>
          <a:prstGeom prst="rect">
            <a:avLst/>
          </a:prstGeom>
          <a:noFill/>
        </p:spPr>
        <p:txBody>
          <a:bodyPr wrap="square" rtlCol="0">
            <a:spAutoFit/>
          </a:bodyPr>
          <a:lstStyle/>
          <a:p>
            <a:r>
              <a:rPr lang="en-US" sz="1200" dirty="0" smtClean="0"/>
              <a:t>Property Address</a:t>
            </a:r>
            <a:endParaRPr lang="en-US" sz="1200" dirty="0"/>
          </a:p>
        </p:txBody>
      </p:sp>
    </p:spTree>
    <p:extLst>
      <p:ext uri="{BB962C8B-B14F-4D97-AF65-F5344CB8AC3E}">
        <p14:creationId xmlns:p14="http://schemas.microsoft.com/office/powerpoint/2010/main" val="699428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smtClean="0"/>
              <a:t>BUYING A HOME…</a:t>
            </a:r>
            <a:endParaRPr lang="en-US" b="0"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76500" y="2051035"/>
            <a:ext cx="4038600" cy="2679729"/>
          </a:xfrm>
          <a:prstGeom prst="rect">
            <a:avLst/>
          </a:prstGeom>
          <a:effectLst>
            <a:innerShdw blurRad="114300">
              <a:prstClr val="black"/>
            </a:innerShdw>
          </a:effectLst>
        </p:spPr>
      </p:pic>
      <p:sp>
        <p:nvSpPr>
          <p:cNvPr id="5" name="Content Placeholder 4"/>
          <p:cNvSpPr>
            <a:spLocks noGrp="1"/>
          </p:cNvSpPr>
          <p:nvPr>
            <p:ph sz="half" idx="2"/>
          </p:nvPr>
        </p:nvSpPr>
        <p:spPr>
          <a:xfrm>
            <a:off x="457200" y="4926842"/>
            <a:ext cx="8229600" cy="1199321"/>
          </a:xfrm>
        </p:spPr>
        <p:txBody>
          <a:bodyPr/>
          <a:lstStyle/>
          <a:p>
            <a:pPr marL="0" indent="0" algn="ctr">
              <a:buNone/>
            </a:pPr>
            <a:r>
              <a:rPr lang="en-US" dirty="0"/>
              <a:t>Finally deciding which home is right for you is only the </a:t>
            </a:r>
            <a:r>
              <a:rPr lang="en-US" b="1" dirty="0"/>
              <a:t>first step!</a:t>
            </a:r>
          </a:p>
        </p:txBody>
      </p:sp>
    </p:spTree>
    <p:extLst>
      <p:ext uri="{BB962C8B-B14F-4D97-AF65-F5344CB8AC3E}">
        <p14:creationId xmlns:p14="http://schemas.microsoft.com/office/powerpoint/2010/main" val="2633666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046514" cy="1682891"/>
          </a:xfrm>
        </p:spPr>
        <p:txBody>
          <a:bodyPr anchor="ctr"/>
          <a:lstStyle/>
          <a:p>
            <a:pPr>
              <a:lnSpc>
                <a:spcPct val="100000"/>
              </a:lnSpc>
            </a:pPr>
            <a:r>
              <a:rPr lang="en-US" sz="2000" dirty="0" smtClean="0"/>
              <a:t>Sample</a:t>
            </a:r>
            <a:br>
              <a:rPr lang="en-US" sz="2000" dirty="0" smtClean="0"/>
            </a:br>
            <a:r>
              <a:rPr lang="en-US" sz="2000" dirty="0" smtClean="0"/>
              <a:t>Mortgagee Policy</a:t>
            </a:r>
            <a:br>
              <a:rPr lang="en-US" sz="2000" dirty="0" smtClean="0"/>
            </a:br>
            <a:r>
              <a:rPr lang="en-US" sz="2000" dirty="0" smtClean="0"/>
              <a:t>(Page 2)</a:t>
            </a:r>
            <a:endParaRPr lang="en-US" sz="2000" dirty="0"/>
          </a:p>
        </p:txBody>
      </p:sp>
      <p:pic>
        <p:nvPicPr>
          <p:cNvPr id="5" name="Content Placeholder 4" descr="Sample Mortgagee Policy.PDF"/>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2810" t="3159" r="2810" b="5258"/>
          <a:stretch/>
        </p:blipFill>
        <p:spPr>
          <a:xfrm>
            <a:off x="2046514" y="203200"/>
            <a:ext cx="5050972" cy="6139543"/>
          </a:xfrm>
          <a:effectLst/>
        </p:spPr>
      </p:pic>
      <p:sp>
        <p:nvSpPr>
          <p:cNvPr id="4" name="Slide Number Placeholder 3"/>
          <p:cNvSpPr>
            <a:spLocks noGrp="1"/>
          </p:cNvSpPr>
          <p:nvPr>
            <p:ph type="sldNum" sz="quarter" idx="12"/>
          </p:nvPr>
        </p:nvSpPr>
        <p:spPr/>
        <p:txBody>
          <a:bodyPr/>
          <a:lstStyle/>
          <a:p>
            <a:fld id="{BA9B540C-44DA-4F69-89C9-7C84606640D3}" type="slidenum">
              <a:rPr lang="en-US" smtClean="0"/>
              <a:pPr/>
              <a:t>20</a:t>
            </a:fld>
            <a:endParaRPr lang="en-US"/>
          </a:p>
        </p:txBody>
      </p:sp>
      <p:sp>
        <p:nvSpPr>
          <p:cNvPr id="9" name="Left Brace 8"/>
          <p:cNvSpPr/>
          <p:nvPr/>
        </p:nvSpPr>
        <p:spPr>
          <a:xfrm>
            <a:off x="1737087" y="4298183"/>
            <a:ext cx="319713" cy="1838273"/>
          </a:xfrm>
          <a:prstGeom prst="leftBrace">
            <a:avLst/>
          </a:prstGeom>
          <a:ln>
            <a:solidFill>
              <a:srgbClr val="E51636"/>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0" name="TextBox 9"/>
          <p:cNvSpPr txBox="1"/>
          <p:nvPr/>
        </p:nvSpPr>
        <p:spPr>
          <a:xfrm>
            <a:off x="119725" y="4760765"/>
            <a:ext cx="1525954" cy="830997"/>
          </a:xfrm>
          <a:prstGeom prst="rect">
            <a:avLst/>
          </a:prstGeom>
          <a:noFill/>
        </p:spPr>
        <p:txBody>
          <a:bodyPr wrap="square" rtlCol="0">
            <a:spAutoFit/>
          </a:bodyPr>
          <a:lstStyle/>
          <a:p>
            <a:r>
              <a:rPr lang="en-US" sz="1200" dirty="0" smtClean="0"/>
              <a:t>Various endorsements for added protection to the mortgagee</a:t>
            </a:r>
            <a:endParaRPr lang="en-US" sz="1200" dirty="0"/>
          </a:p>
        </p:txBody>
      </p:sp>
    </p:spTree>
    <p:extLst>
      <p:ext uri="{BB962C8B-B14F-4D97-AF65-F5344CB8AC3E}">
        <p14:creationId xmlns:p14="http://schemas.microsoft.com/office/powerpoint/2010/main" val="30201563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2" b="12"/>
          <a:stretch>
            <a:fillRect/>
          </a:stretch>
        </p:blipFill>
        <p:spPr>
          <a:prstGeom prst="rect">
            <a:avLst/>
          </a:prstGeom>
        </p:spPr>
      </p:pic>
      <p:sp>
        <p:nvSpPr>
          <p:cNvPr id="2" name="Title 1"/>
          <p:cNvSpPr>
            <a:spLocks noGrp="1"/>
          </p:cNvSpPr>
          <p:nvPr>
            <p:ph type="title"/>
          </p:nvPr>
        </p:nvSpPr>
        <p:spPr>
          <a:xfrm>
            <a:off x="0" y="4993643"/>
            <a:ext cx="9144000" cy="566738"/>
          </a:xfrm>
          <a:solidFill>
            <a:schemeClr val="tx1">
              <a:lumMod val="50000"/>
              <a:lumOff val="50000"/>
              <a:alpha val="38000"/>
            </a:schemeClr>
          </a:solidFill>
        </p:spPr>
        <p:txBody>
          <a:bodyPr anchor="ctr"/>
          <a:lstStyle/>
          <a:p>
            <a:pPr algn="ctr"/>
            <a:r>
              <a:rPr lang="en-US" sz="4400" dirty="0" smtClean="0"/>
              <a:t>6. Close!</a:t>
            </a:r>
            <a:endParaRPr lang="en-US" sz="4400" dirty="0"/>
          </a:p>
        </p:txBody>
      </p:sp>
    </p:spTree>
    <p:extLst>
      <p:ext uri="{BB962C8B-B14F-4D97-AF65-F5344CB8AC3E}">
        <p14:creationId xmlns:p14="http://schemas.microsoft.com/office/powerpoint/2010/main" val="940949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US" dirty="0"/>
              <a:t>Close!</a:t>
            </a:r>
          </a:p>
        </p:txBody>
      </p:sp>
      <p:sp>
        <p:nvSpPr>
          <p:cNvPr id="4" name="Content Placeholder 3"/>
          <p:cNvSpPr>
            <a:spLocks noGrp="1"/>
          </p:cNvSpPr>
          <p:nvPr>
            <p:ph sz="half" idx="1"/>
          </p:nvPr>
        </p:nvSpPr>
        <p:spPr>
          <a:xfrm>
            <a:off x="457200" y="1600200"/>
            <a:ext cx="8229600" cy="4525963"/>
          </a:xfrm>
        </p:spPr>
        <p:txBody>
          <a:bodyPr>
            <a:normAutofit/>
          </a:bodyPr>
          <a:lstStyle/>
          <a:p>
            <a:r>
              <a:rPr lang="en-US" sz="1600" dirty="0"/>
              <a:t>In the weeks leading up to the closing, the Buyer’s attorney will work with the mortgage lender and the Seller’s attorney to prepare all the documents needed for the day of closing.</a:t>
            </a:r>
          </a:p>
          <a:p>
            <a:pPr marL="0" indent="0">
              <a:buNone/>
            </a:pPr>
            <a:endParaRPr lang="en-US" sz="1600" dirty="0"/>
          </a:p>
          <a:p>
            <a:r>
              <a:rPr lang="en-US" sz="1600" dirty="0"/>
              <a:t>In the morning, the Buyer will likely meet their real estate agent at the home for a final inspection to ensure it is in its expected condition.</a:t>
            </a:r>
          </a:p>
          <a:p>
            <a:pPr marL="0" indent="0">
              <a:buNone/>
            </a:pPr>
            <a:endParaRPr lang="en-US" sz="1600" dirty="0"/>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52700" y="3675282"/>
            <a:ext cx="4038600" cy="2313781"/>
          </a:xfrm>
          <a:effectLst>
            <a:innerShdw blurRad="114300">
              <a:prstClr val="black"/>
            </a:innerShdw>
          </a:effectLst>
        </p:spPr>
      </p:pic>
    </p:spTree>
    <p:extLst>
      <p:ext uri="{BB962C8B-B14F-4D97-AF65-F5344CB8AC3E}">
        <p14:creationId xmlns:p14="http://schemas.microsoft.com/office/powerpoint/2010/main" val="509533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t>Close!</a:t>
            </a:r>
          </a:p>
        </p:txBody>
      </p:sp>
      <p:sp>
        <p:nvSpPr>
          <p:cNvPr id="4" name="Content Placeholder 3"/>
          <p:cNvSpPr>
            <a:spLocks noGrp="1"/>
          </p:cNvSpPr>
          <p:nvPr>
            <p:ph idx="1"/>
          </p:nvPr>
        </p:nvSpPr>
        <p:spPr>
          <a:xfrm>
            <a:off x="4572000" y="561747"/>
            <a:ext cx="4367284" cy="5661632"/>
          </a:xfrm>
        </p:spPr>
        <p:txBody>
          <a:bodyPr>
            <a:noAutofit/>
          </a:bodyPr>
          <a:lstStyle/>
          <a:p>
            <a:endParaRPr lang="en-US" sz="1600" dirty="0" smtClean="0"/>
          </a:p>
          <a:p>
            <a:r>
              <a:rPr lang="en-US" sz="1600" dirty="0" smtClean="0"/>
              <a:t>Then</a:t>
            </a:r>
            <a:r>
              <a:rPr lang="en-US" sz="1600" dirty="0"/>
              <a:t>, the Buyer will meet their attorney and sign all the documents associated with their mortgage. </a:t>
            </a:r>
          </a:p>
          <a:p>
            <a:pPr lvl="1"/>
            <a:r>
              <a:rPr lang="en-US" sz="1400" dirty="0"/>
              <a:t>One document, known as the HUD, will contain detailed information on all amounts that are a part of the transaction. </a:t>
            </a:r>
          </a:p>
          <a:p>
            <a:pPr lvl="1"/>
            <a:r>
              <a:rPr lang="en-US" sz="1400" dirty="0"/>
              <a:t>The attorney will also provide a Closing Statement that explains the items in the transaction in a simple format.</a:t>
            </a:r>
          </a:p>
          <a:p>
            <a:pPr marL="457200" lvl="1" indent="0">
              <a:buNone/>
            </a:pPr>
            <a:endParaRPr lang="en-US" sz="1000" dirty="0"/>
          </a:p>
          <a:p>
            <a:r>
              <a:rPr lang="en-US" sz="1600" dirty="0"/>
              <a:t>Finally, the Buyer’s attorney will meet with the Seller’s attorney to exchange important documents and money for the purchase, which will have been already sent by the </a:t>
            </a:r>
            <a:r>
              <a:rPr lang="en-US" sz="1600" dirty="0" smtClean="0"/>
              <a:t>mortgage </a:t>
            </a:r>
            <a:r>
              <a:rPr lang="en-US" sz="1600" dirty="0"/>
              <a:t>lender</a:t>
            </a:r>
            <a:r>
              <a:rPr lang="en-US" sz="1600" dirty="0" smtClean="0"/>
              <a:t>.</a:t>
            </a:r>
          </a:p>
          <a:p>
            <a:endParaRPr lang="en-US" sz="1600" dirty="0"/>
          </a:p>
          <a:p>
            <a:r>
              <a:rPr lang="en-US" sz="1600" dirty="0"/>
              <a:t>After the closing, the Buyer’s attorney will have to record the warranty deed and mortgage on the town land records.</a:t>
            </a:r>
          </a:p>
          <a:p>
            <a:endParaRPr lang="en-US" sz="1600" dirty="0"/>
          </a:p>
        </p:txBody>
      </p:sp>
      <p:pic>
        <p:nvPicPr>
          <p:cNvPr id="19" name="Picture 18"/>
          <p:cNvPicPr>
            <a:picLocks noChangeAspect="1"/>
          </p:cNvPicPr>
          <p:nvPr/>
        </p:nvPicPr>
        <p:blipFill>
          <a:blip r:embed="rId2"/>
          <a:stretch>
            <a:fillRect/>
          </a:stretch>
        </p:blipFill>
        <p:spPr>
          <a:xfrm>
            <a:off x="164210" y="1950259"/>
            <a:ext cx="4407790" cy="3054361"/>
          </a:xfrm>
          <a:prstGeom prst="rect">
            <a:avLst/>
          </a:prstGeom>
        </p:spPr>
      </p:pic>
    </p:spTree>
    <p:extLst>
      <p:ext uri="{BB962C8B-B14F-4D97-AF65-F5344CB8AC3E}">
        <p14:creationId xmlns:p14="http://schemas.microsoft.com/office/powerpoint/2010/main" val="82201795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24</a:t>
            </a:fld>
            <a:endParaRPr lang="en-US"/>
          </a:p>
        </p:txBody>
      </p:sp>
      <p:pic>
        <p:nvPicPr>
          <p:cNvPr id="7" name="Content Placeholder 6" descr="Adams from Washington HUD.PDF"/>
          <p:cNvPicPr>
            <a:picLocks noGrp="1" noChangeAspect="1"/>
          </p:cNvPicPr>
          <p:nvPr>
            <p:ph idx="1"/>
          </p:nvPr>
        </p:nvPicPr>
        <p:blipFill>
          <a:blip r:embed="rId2" cstate="email">
            <a:extLst>
              <a:ext uri="{28A0092B-C50C-407E-A947-70E740481C1C}">
                <a14:useLocalDpi xmlns:a14="http://schemas.microsoft.com/office/drawing/2010/main" val="0"/>
              </a:ext>
            </a:extLst>
          </a:blip>
          <a:srcRect l="-26494" r="-26494"/>
          <a:stretch>
            <a:fillRect/>
          </a:stretch>
        </p:blipFill>
        <p:spPr>
          <a:xfrm>
            <a:off x="457200" y="0"/>
            <a:ext cx="8229600" cy="6961342"/>
          </a:xfrm>
        </p:spPr>
      </p:pic>
      <p:cxnSp>
        <p:nvCxnSpPr>
          <p:cNvPr id="9" name="Straight Arrow Connector 8"/>
          <p:cNvCxnSpPr/>
          <p:nvPr/>
        </p:nvCxnSpPr>
        <p:spPr>
          <a:xfrm flipH="1">
            <a:off x="6131085" y="1099428"/>
            <a:ext cx="1489781" cy="398069"/>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 y="259918"/>
            <a:ext cx="1743821" cy="407376"/>
          </a:xfrm>
        </p:spPr>
        <p:txBody>
          <a:bodyPr/>
          <a:lstStyle/>
          <a:p>
            <a:pPr>
              <a:lnSpc>
                <a:spcPct val="100000"/>
              </a:lnSpc>
            </a:pPr>
            <a:r>
              <a:rPr lang="en-US" sz="2000" dirty="0" smtClean="0"/>
              <a:t>Sample HUD</a:t>
            </a:r>
            <a:br>
              <a:rPr lang="en-US" sz="2000" dirty="0" smtClean="0"/>
            </a:br>
            <a:r>
              <a:rPr lang="en-US" sz="2000" dirty="0" smtClean="0"/>
              <a:t>(Page 1)</a:t>
            </a:r>
            <a:endParaRPr lang="en-US" sz="2000" dirty="0"/>
          </a:p>
        </p:txBody>
      </p:sp>
      <p:cxnSp>
        <p:nvCxnSpPr>
          <p:cNvPr id="13" name="Straight Arrow Connector 12"/>
          <p:cNvCxnSpPr/>
          <p:nvPr/>
        </p:nvCxnSpPr>
        <p:spPr>
          <a:xfrm flipH="1">
            <a:off x="6930731" y="1099428"/>
            <a:ext cx="690135" cy="392550"/>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14" name="Left Brace 13"/>
          <p:cNvSpPr/>
          <p:nvPr/>
        </p:nvSpPr>
        <p:spPr>
          <a:xfrm>
            <a:off x="1779405" y="2931810"/>
            <a:ext cx="208534" cy="478320"/>
          </a:xfrm>
          <a:prstGeom prst="leftBrace">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V="1">
            <a:off x="1286620" y="4088106"/>
            <a:ext cx="764720" cy="133296"/>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38" idx="1"/>
          </p:cNvCxnSpPr>
          <p:nvPr/>
        </p:nvCxnSpPr>
        <p:spPr>
          <a:xfrm flipH="1">
            <a:off x="7117414" y="4088105"/>
            <a:ext cx="542199" cy="164282"/>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22" name="Left Brace 21"/>
          <p:cNvSpPr/>
          <p:nvPr/>
        </p:nvSpPr>
        <p:spPr>
          <a:xfrm>
            <a:off x="1779405" y="4893180"/>
            <a:ext cx="208534" cy="559474"/>
          </a:xfrm>
          <a:prstGeom prst="leftBrace">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Arrow Connector 23"/>
          <p:cNvCxnSpPr/>
          <p:nvPr/>
        </p:nvCxnSpPr>
        <p:spPr>
          <a:xfrm>
            <a:off x="1357922" y="5842000"/>
            <a:ext cx="693418" cy="631784"/>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40" idx="1"/>
          </p:cNvCxnSpPr>
          <p:nvPr/>
        </p:nvCxnSpPr>
        <p:spPr>
          <a:xfrm flipH="1">
            <a:off x="7117414" y="6329576"/>
            <a:ext cx="434737" cy="170982"/>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620866" y="875435"/>
            <a:ext cx="1484387" cy="276999"/>
          </a:xfrm>
          <a:prstGeom prst="rect">
            <a:avLst/>
          </a:prstGeom>
          <a:noFill/>
        </p:spPr>
        <p:txBody>
          <a:bodyPr wrap="square" rtlCol="0">
            <a:spAutoFit/>
          </a:bodyPr>
          <a:lstStyle/>
          <a:p>
            <a:r>
              <a:rPr lang="en-US" sz="1200" dirty="0" smtClean="0"/>
              <a:t>Date of Closing</a:t>
            </a:r>
            <a:endParaRPr lang="en-US" sz="1200" dirty="0"/>
          </a:p>
        </p:txBody>
      </p:sp>
      <p:cxnSp>
        <p:nvCxnSpPr>
          <p:cNvPr id="32" name="Straight Arrow Connector 31"/>
          <p:cNvCxnSpPr/>
          <p:nvPr/>
        </p:nvCxnSpPr>
        <p:spPr>
          <a:xfrm>
            <a:off x="1286620" y="2317822"/>
            <a:ext cx="701319" cy="97686"/>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0" y="2133156"/>
            <a:ext cx="1286620" cy="276999"/>
          </a:xfrm>
          <a:prstGeom prst="rect">
            <a:avLst/>
          </a:prstGeom>
          <a:noFill/>
        </p:spPr>
        <p:txBody>
          <a:bodyPr wrap="square" rtlCol="0">
            <a:spAutoFit/>
          </a:bodyPr>
          <a:lstStyle/>
          <a:p>
            <a:r>
              <a:rPr lang="en-US" sz="1200" dirty="0" smtClean="0"/>
              <a:t>Purchase Price</a:t>
            </a:r>
            <a:endParaRPr lang="en-US" sz="1200" dirty="0"/>
          </a:p>
        </p:txBody>
      </p:sp>
      <p:sp>
        <p:nvSpPr>
          <p:cNvPr id="35" name="TextBox 34"/>
          <p:cNvSpPr txBox="1"/>
          <p:nvPr/>
        </p:nvSpPr>
        <p:spPr>
          <a:xfrm>
            <a:off x="1" y="2851885"/>
            <a:ext cx="1743819" cy="646331"/>
          </a:xfrm>
          <a:prstGeom prst="rect">
            <a:avLst/>
          </a:prstGeom>
          <a:noFill/>
        </p:spPr>
        <p:txBody>
          <a:bodyPr wrap="square" rtlCol="0">
            <a:spAutoFit/>
          </a:bodyPr>
          <a:lstStyle/>
          <a:p>
            <a:r>
              <a:rPr lang="en-US" sz="1200" dirty="0" smtClean="0"/>
              <a:t>Items owed to Seller because they paid for it before closing</a:t>
            </a:r>
            <a:endParaRPr lang="en-US" sz="1200" dirty="0"/>
          </a:p>
        </p:txBody>
      </p:sp>
      <p:sp>
        <p:nvSpPr>
          <p:cNvPr id="36" name="TextBox 35"/>
          <p:cNvSpPr txBox="1"/>
          <p:nvPr/>
        </p:nvSpPr>
        <p:spPr>
          <a:xfrm>
            <a:off x="1" y="4082902"/>
            <a:ext cx="1218736" cy="276999"/>
          </a:xfrm>
          <a:prstGeom prst="rect">
            <a:avLst/>
          </a:prstGeom>
          <a:noFill/>
        </p:spPr>
        <p:txBody>
          <a:bodyPr wrap="square" rtlCol="0">
            <a:spAutoFit/>
          </a:bodyPr>
          <a:lstStyle/>
          <a:p>
            <a:r>
              <a:rPr lang="en-US" sz="1200" dirty="0" smtClean="0"/>
              <a:t>Loan Amount</a:t>
            </a:r>
            <a:endParaRPr lang="en-US" sz="1200" dirty="0"/>
          </a:p>
        </p:txBody>
      </p:sp>
      <p:sp>
        <p:nvSpPr>
          <p:cNvPr id="37" name="TextBox 36"/>
          <p:cNvSpPr txBox="1"/>
          <p:nvPr/>
        </p:nvSpPr>
        <p:spPr>
          <a:xfrm>
            <a:off x="2" y="4850726"/>
            <a:ext cx="1904998" cy="646331"/>
          </a:xfrm>
          <a:prstGeom prst="rect">
            <a:avLst/>
          </a:prstGeom>
          <a:noFill/>
        </p:spPr>
        <p:txBody>
          <a:bodyPr wrap="square" rtlCol="0">
            <a:spAutoFit/>
          </a:bodyPr>
          <a:lstStyle/>
          <a:p>
            <a:r>
              <a:rPr lang="en-US" sz="1200" dirty="0" smtClean="0"/>
              <a:t>Items the Seller owes the Buyer because it was not paid before the closing</a:t>
            </a:r>
            <a:endParaRPr lang="en-US" sz="1200" dirty="0"/>
          </a:p>
        </p:txBody>
      </p:sp>
      <p:sp>
        <p:nvSpPr>
          <p:cNvPr id="38" name="TextBox 37"/>
          <p:cNvSpPr txBox="1"/>
          <p:nvPr/>
        </p:nvSpPr>
        <p:spPr>
          <a:xfrm>
            <a:off x="7659613" y="3764939"/>
            <a:ext cx="1484387" cy="646331"/>
          </a:xfrm>
          <a:prstGeom prst="rect">
            <a:avLst/>
          </a:prstGeom>
          <a:noFill/>
        </p:spPr>
        <p:txBody>
          <a:bodyPr wrap="square" rtlCol="0">
            <a:spAutoFit/>
          </a:bodyPr>
          <a:lstStyle/>
          <a:p>
            <a:r>
              <a:rPr lang="en-US" sz="1200" dirty="0" smtClean="0"/>
              <a:t>Amount for Seller to pay off their existing mortgage</a:t>
            </a:r>
            <a:endParaRPr lang="en-US" sz="1200" dirty="0"/>
          </a:p>
        </p:txBody>
      </p:sp>
      <p:sp>
        <p:nvSpPr>
          <p:cNvPr id="39" name="TextBox 38"/>
          <p:cNvSpPr txBox="1"/>
          <p:nvPr/>
        </p:nvSpPr>
        <p:spPr>
          <a:xfrm>
            <a:off x="2" y="5544745"/>
            <a:ext cx="1563040" cy="461665"/>
          </a:xfrm>
          <a:prstGeom prst="rect">
            <a:avLst/>
          </a:prstGeom>
          <a:noFill/>
        </p:spPr>
        <p:txBody>
          <a:bodyPr wrap="square" rtlCol="0">
            <a:spAutoFit/>
          </a:bodyPr>
          <a:lstStyle/>
          <a:p>
            <a:r>
              <a:rPr lang="en-US" sz="1200" dirty="0" smtClean="0"/>
              <a:t>Amount Buyer must bring to closing</a:t>
            </a:r>
            <a:endParaRPr lang="en-US" sz="1200" dirty="0"/>
          </a:p>
        </p:txBody>
      </p:sp>
      <p:sp>
        <p:nvSpPr>
          <p:cNvPr id="40" name="TextBox 39"/>
          <p:cNvSpPr txBox="1"/>
          <p:nvPr/>
        </p:nvSpPr>
        <p:spPr>
          <a:xfrm>
            <a:off x="7552151" y="6006410"/>
            <a:ext cx="1484387" cy="646331"/>
          </a:xfrm>
          <a:prstGeom prst="rect">
            <a:avLst/>
          </a:prstGeom>
          <a:noFill/>
        </p:spPr>
        <p:txBody>
          <a:bodyPr wrap="square" rtlCol="0">
            <a:spAutoFit/>
          </a:bodyPr>
          <a:lstStyle/>
          <a:p>
            <a:r>
              <a:rPr lang="en-US" sz="1200" dirty="0" smtClean="0"/>
              <a:t>Amount Seller will directly receive at closing</a:t>
            </a:r>
            <a:endParaRPr lang="en-US" sz="1200" dirty="0"/>
          </a:p>
        </p:txBody>
      </p:sp>
      <p:cxnSp>
        <p:nvCxnSpPr>
          <p:cNvPr id="48" name="Straight Arrow Connector 47"/>
          <p:cNvCxnSpPr/>
          <p:nvPr/>
        </p:nvCxnSpPr>
        <p:spPr>
          <a:xfrm>
            <a:off x="1286620" y="3858846"/>
            <a:ext cx="764720" cy="117231"/>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 y="3683000"/>
            <a:ext cx="1357923" cy="276999"/>
          </a:xfrm>
          <a:prstGeom prst="rect">
            <a:avLst/>
          </a:prstGeom>
          <a:noFill/>
        </p:spPr>
        <p:txBody>
          <a:bodyPr wrap="square" rtlCol="0">
            <a:spAutoFit/>
          </a:bodyPr>
          <a:lstStyle/>
          <a:p>
            <a:r>
              <a:rPr lang="en-US" sz="1200" dirty="0" smtClean="0"/>
              <a:t>Contract Deposit</a:t>
            </a:r>
            <a:endParaRPr lang="en-US" sz="1200" dirty="0"/>
          </a:p>
        </p:txBody>
      </p:sp>
    </p:spTree>
    <p:extLst>
      <p:ext uri="{BB962C8B-B14F-4D97-AF65-F5344CB8AC3E}">
        <p14:creationId xmlns:p14="http://schemas.microsoft.com/office/powerpoint/2010/main" val="36678887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dams from Washington HUD.PDF"/>
          <p:cNvPicPr>
            <a:picLocks noGrp="1" noChangeAspect="1"/>
          </p:cNvPicPr>
          <p:nvPr>
            <p:ph idx="1"/>
          </p:nvPr>
        </p:nvPicPr>
        <p:blipFill>
          <a:blip r:embed="rId2" cstate="email">
            <a:extLst>
              <a:ext uri="{28A0092B-C50C-407E-A947-70E740481C1C}">
                <a14:useLocalDpi xmlns:a14="http://schemas.microsoft.com/office/drawing/2010/main" val="0"/>
              </a:ext>
            </a:extLst>
          </a:blip>
          <a:srcRect l="-51632" r="-51632"/>
          <a:stretch>
            <a:fillRect/>
          </a:stretch>
        </p:blipFill>
        <p:spPr>
          <a:xfrm>
            <a:off x="-701958" y="-86397"/>
            <a:ext cx="10692975" cy="6807872"/>
          </a:xfrm>
        </p:spPr>
      </p:pic>
      <p:sp>
        <p:nvSpPr>
          <p:cNvPr id="2" name="Title 1"/>
          <p:cNvSpPr>
            <a:spLocks noGrp="1"/>
          </p:cNvSpPr>
          <p:nvPr>
            <p:ph type="title"/>
          </p:nvPr>
        </p:nvSpPr>
        <p:spPr>
          <a:xfrm>
            <a:off x="0" y="14948"/>
            <a:ext cx="1711339" cy="399624"/>
          </a:xfrm>
        </p:spPr>
        <p:txBody>
          <a:bodyPr/>
          <a:lstStyle/>
          <a:p>
            <a:pPr>
              <a:lnSpc>
                <a:spcPct val="100000"/>
              </a:lnSpc>
            </a:pPr>
            <a:r>
              <a:rPr lang="en-US" sz="2000" dirty="0" smtClean="0"/>
              <a:t>Sample HUD</a:t>
            </a:r>
            <a:br>
              <a:rPr lang="en-US" sz="2000" dirty="0" smtClean="0"/>
            </a:br>
            <a:r>
              <a:rPr lang="en-US" sz="2000" dirty="0" smtClean="0"/>
              <a:t>(Page 2)</a:t>
            </a:r>
            <a:endParaRPr lang="en-US" sz="2000"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25</a:t>
            </a:fld>
            <a:endParaRPr lang="en-US"/>
          </a:p>
        </p:txBody>
      </p:sp>
      <p:cxnSp>
        <p:nvCxnSpPr>
          <p:cNvPr id="7" name="Straight Arrow Connector 6"/>
          <p:cNvCxnSpPr/>
          <p:nvPr/>
        </p:nvCxnSpPr>
        <p:spPr>
          <a:xfrm flipH="1">
            <a:off x="7161134" y="535338"/>
            <a:ext cx="461806" cy="150969"/>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10" name="Left Brace 9"/>
          <p:cNvSpPr/>
          <p:nvPr/>
        </p:nvSpPr>
        <p:spPr>
          <a:xfrm>
            <a:off x="1891632" y="959099"/>
            <a:ext cx="228292" cy="541713"/>
          </a:xfrm>
          <a:prstGeom prst="leftBrace">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1729154" y="1847152"/>
            <a:ext cx="390770" cy="142089"/>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729154" y="2273500"/>
            <a:ext cx="390770" cy="193362"/>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486769" y="2415508"/>
            <a:ext cx="1136173" cy="213133"/>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24" name="Left Brace 23"/>
          <p:cNvSpPr/>
          <p:nvPr/>
        </p:nvSpPr>
        <p:spPr>
          <a:xfrm>
            <a:off x="1891633" y="2690805"/>
            <a:ext cx="228291" cy="239774"/>
          </a:xfrm>
          <a:prstGeom prst="leftBrace">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Arrow Connector 29"/>
          <p:cNvCxnSpPr/>
          <p:nvPr/>
        </p:nvCxnSpPr>
        <p:spPr>
          <a:xfrm>
            <a:off x="1729154" y="3205877"/>
            <a:ext cx="451109" cy="0"/>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1711340" y="3552217"/>
            <a:ext cx="468923" cy="106569"/>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729154" y="4043049"/>
            <a:ext cx="451109" cy="8880"/>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73" idx="1"/>
          </p:cNvCxnSpPr>
          <p:nvPr/>
        </p:nvCxnSpPr>
        <p:spPr>
          <a:xfrm flipH="1" flipV="1">
            <a:off x="6486770" y="3410129"/>
            <a:ext cx="1136172" cy="106566"/>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73" idx="1"/>
          </p:cNvCxnSpPr>
          <p:nvPr/>
        </p:nvCxnSpPr>
        <p:spPr>
          <a:xfrm flipH="1">
            <a:off x="6470621" y="3516695"/>
            <a:ext cx="1152321" cy="17761"/>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729154" y="4320766"/>
            <a:ext cx="451109" cy="137268"/>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7161134" y="4356665"/>
            <a:ext cx="461808" cy="67579"/>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729154" y="5008627"/>
            <a:ext cx="451107" cy="142088"/>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78" idx="1"/>
          </p:cNvCxnSpPr>
          <p:nvPr/>
        </p:nvCxnSpPr>
        <p:spPr>
          <a:xfrm flipH="1">
            <a:off x="6486770" y="5060773"/>
            <a:ext cx="1136172" cy="230832"/>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flipV="1">
            <a:off x="7161132" y="5448213"/>
            <a:ext cx="461808" cy="150969"/>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7622941" y="257536"/>
            <a:ext cx="1521060" cy="646331"/>
          </a:xfrm>
          <a:prstGeom prst="rect">
            <a:avLst/>
          </a:prstGeom>
          <a:noFill/>
        </p:spPr>
        <p:txBody>
          <a:bodyPr wrap="square" rtlCol="0">
            <a:spAutoFit/>
          </a:bodyPr>
          <a:lstStyle/>
          <a:p>
            <a:r>
              <a:rPr lang="en-US" sz="1200" dirty="0" smtClean="0"/>
              <a:t>Real estate </a:t>
            </a:r>
            <a:r>
              <a:rPr lang="en-US" sz="1200" dirty="0"/>
              <a:t>c</a:t>
            </a:r>
            <a:r>
              <a:rPr lang="en-US" sz="1200" dirty="0" smtClean="0"/>
              <a:t>ommissions paid by Seller</a:t>
            </a:r>
            <a:endParaRPr lang="en-US" sz="1200" dirty="0"/>
          </a:p>
        </p:txBody>
      </p:sp>
      <p:sp>
        <p:nvSpPr>
          <p:cNvPr id="71" name="TextBox 70"/>
          <p:cNvSpPr txBox="1"/>
          <p:nvPr/>
        </p:nvSpPr>
        <p:spPr>
          <a:xfrm>
            <a:off x="7622940" y="2092342"/>
            <a:ext cx="1840674" cy="646331"/>
          </a:xfrm>
          <a:prstGeom prst="rect">
            <a:avLst/>
          </a:prstGeom>
          <a:noFill/>
        </p:spPr>
        <p:txBody>
          <a:bodyPr wrap="square" rtlCol="0">
            <a:spAutoFit/>
          </a:bodyPr>
          <a:lstStyle/>
          <a:p>
            <a:r>
              <a:rPr lang="en-US" sz="1200" dirty="0" smtClean="0"/>
              <a:t>Total amount to be deposited in Buyer’s escrow account</a:t>
            </a:r>
            <a:endParaRPr lang="en-US" sz="1200" dirty="0"/>
          </a:p>
        </p:txBody>
      </p:sp>
      <p:sp>
        <p:nvSpPr>
          <p:cNvPr id="73" name="TextBox 72"/>
          <p:cNvSpPr txBox="1"/>
          <p:nvPr/>
        </p:nvSpPr>
        <p:spPr>
          <a:xfrm>
            <a:off x="7622942" y="3193529"/>
            <a:ext cx="1521059" cy="646331"/>
          </a:xfrm>
          <a:prstGeom prst="rect">
            <a:avLst/>
          </a:prstGeom>
          <a:noFill/>
        </p:spPr>
        <p:txBody>
          <a:bodyPr wrap="square" rtlCol="0">
            <a:spAutoFit/>
          </a:bodyPr>
          <a:lstStyle/>
          <a:p>
            <a:r>
              <a:rPr lang="en-US" sz="1200" dirty="0" smtClean="0"/>
              <a:t>Total title insurance fee for owner and mortgagee’s policy</a:t>
            </a:r>
            <a:endParaRPr lang="en-US" sz="1200" dirty="0"/>
          </a:p>
        </p:txBody>
      </p:sp>
      <p:sp>
        <p:nvSpPr>
          <p:cNvPr id="77" name="TextBox 76"/>
          <p:cNvSpPr txBox="1"/>
          <p:nvPr/>
        </p:nvSpPr>
        <p:spPr>
          <a:xfrm>
            <a:off x="7622942" y="4067289"/>
            <a:ext cx="1521059" cy="646331"/>
          </a:xfrm>
          <a:prstGeom prst="rect">
            <a:avLst/>
          </a:prstGeom>
          <a:noFill/>
        </p:spPr>
        <p:txBody>
          <a:bodyPr wrap="square" rtlCol="0">
            <a:spAutoFit/>
          </a:bodyPr>
          <a:lstStyle/>
          <a:p>
            <a:r>
              <a:rPr lang="en-US" sz="1200" dirty="0" smtClean="0"/>
              <a:t>Taxes owed by Seller for property transfer</a:t>
            </a:r>
            <a:endParaRPr lang="en-US" sz="1200" dirty="0"/>
          </a:p>
        </p:txBody>
      </p:sp>
      <p:sp>
        <p:nvSpPr>
          <p:cNvPr id="78" name="TextBox 77"/>
          <p:cNvSpPr txBox="1"/>
          <p:nvPr/>
        </p:nvSpPr>
        <p:spPr>
          <a:xfrm>
            <a:off x="7622942" y="4829940"/>
            <a:ext cx="1521059" cy="461665"/>
          </a:xfrm>
          <a:prstGeom prst="rect">
            <a:avLst/>
          </a:prstGeom>
          <a:noFill/>
        </p:spPr>
        <p:txBody>
          <a:bodyPr wrap="square" rtlCol="0">
            <a:spAutoFit/>
          </a:bodyPr>
          <a:lstStyle/>
          <a:p>
            <a:r>
              <a:rPr lang="en-US" sz="1200" dirty="0" smtClean="0"/>
              <a:t>Total charges to Buyer at closing</a:t>
            </a:r>
            <a:endParaRPr lang="en-US" sz="1200" dirty="0"/>
          </a:p>
        </p:txBody>
      </p:sp>
      <p:sp>
        <p:nvSpPr>
          <p:cNvPr id="79" name="TextBox 78"/>
          <p:cNvSpPr txBox="1"/>
          <p:nvPr/>
        </p:nvSpPr>
        <p:spPr>
          <a:xfrm>
            <a:off x="7622942" y="5372729"/>
            <a:ext cx="1521059" cy="461665"/>
          </a:xfrm>
          <a:prstGeom prst="rect">
            <a:avLst/>
          </a:prstGeom>
          <a:noFill/>
        </p:spPr>
        <p:txBody>
          <a:bodyPr wrap="square" rtlCol="0">
            <a:spAutoFit/>
          </a:bodyPr>
          <a:lstStyle/>
          <a:p>
            <a:r>
              <a:rPr lang="en-US" sz="1200" dirty="0" smtClean="0"/>
              <a:t>Total charges to Seller at closing</a:t>
            </a:r>
            <a:endParaRPr lang="en-US" sz="1200" dirty="0"/>
          </a:p>
        </p:txBody>
      </p:sp>
      <p:sp>
        <p:nvSpPr>
          <p:cNvPr id="81" name="TextBox 80"/>
          <p:cNvSpPr txBox="1"/>
          <p:nvPr/>
        </p:nvSpPr>
        <p:spPr>
          <a:xfrm>
            <a:off x="1" y="959099"/>
            <a:ext cx="1891631" cy="461665"/>
          </a:xfrm>
          <a:prstGeom prst="rect">
            <a:avLst/>
          </a:prstGeom>
          <a:noFill/>
        </p:spPr>
        <p:txBody>
          <a:bodyPr wrap="square" rtlCol="0">
            <a:spAutoFit/>
          </a:bodyPr>
          <a:lstStyle/>
          <a:p>
            <a:r>
              <a:rPr lang="en-US" sz="1200" dirty="0" smtClean="0"/>
              <a:t>Charges from mortgage company</a:t>
            </a:r>
            <a:endParaRPr lang="en-US" sz="1200" dirty="0"/>
          </a:p>
        </p:txBody>
      </p:sp>
      <p:sp>
        <p:nvSpPr>
          <p:cNvPr id="82" name="TextBox 81"/>
          <p:cNvSpPr txBox="1"/>
          <p:nvPr/>
        </p:nvSpPr>
        <p:spPr>
          <a:xfrm>
            <a:off x="1" y="1465290"/>
            <a:ext cx="1891631" cy="646331"/>
          </a:xfrm>
          <a:prstGeom prst="rect">
            <a:avLst/>
          </a:prstGeom>
          <a:noFill/>
        </p:spPr>
        <p:txBody>
          <a:bodyPr wrap="square" rtlCol="0">
            <a:spAutoFit/>
          </a:bodyPr>
          <a:lstStyle/>
          <a:p>
            <a:r>
              <a:rPr lang="en-US" sz="1200" dirty="0" smtClean="0"/>
              <a:t>Interest owed from Buyer from closing date until end of the month</a:t>
            </a:r>
            <a:endParaRPr lang="en-US" sz="1200" dirty="0"/>
          </a:p>
        </p:txBody>
      </p:sp>
      <p:sp>
        <p:nvSpPr>
          <p:cNvPr id="83" name="TextBox 82"/>
          <p:cNvSpPr txBox="1"/>
          <p:nvPr/>
        </p:nvSpPr>
        <p:spPr>
          <a:xfrm>
            <a:off x="1" y="2129382"/>
            <a:ext cx="1891632" cy="461665"/>
          </a:xfrm>
          <a:prstGeom prst="rect">
            <a:avLst/>
          </a:prstGeom>
          <a:noFill/>
        </p:spPr>
        <p:txBody>
          <a:bodyPr wrap="square" rtlCol="0">
            <a:spAutoFit/>
          </a:bodyPr>
          <a:lstStyle/>
          <a:p>
            <a:r>
              <a:rPr lang="en-US" sz="1200" dirty="0" smtClean="0"/>
              <a:t>Annual premium for homeowner’s insurance</a:t>
            </a:r>
            <a:endParaRPr lang="en-US" sz="1200" dirty="0"/>
          </a:p>
        </p:txBody>
      </p:sp>
      <p:sp>
        <p:nvSpPr>
          <p:cNvPr id="86" name="TextBox 85"/>
          <p:cNvSpPr txBox="1"/>
          <p:nvPr/>
        </p:nvSpPr>
        <p:spPr>
          <a:xfrm>
            <a:off x="0" y="2564405"/>
            <a:ext cx="1891631" cy="461665"/>
          </a:xfrm>
          <a:prstGeom prst="rect">
            <a:avLst/>
          </a:prstGeom>
          <a:noFill/>
        </p:spPr>
        <p:txBody>
          <a:bodyPr wrap="square" rtlCol="0">
            <a:spAutoFit/>
          </a:bodyPr>
          <a:lstStyle/>
          <a:p>
            <a:r>
              <a:rPr lang="en-US" sz="1200" dirty="0" smtClean="0"/>
              <a:t>Homeowner’s insurance and property tax escrow</a:t>
            </a:r>
            <a:endParaRPr lang="en-US" sz="1200" dirty="0"/>
          </a:p>
        </p:txBody>
      </p:sp>
      <p:sp>
        <p:nvSpPr>
          <p:cNvPr id="87" name="TextBox 86"/>
          <p:cNvSpPr txBox="1"/>
          <p:nvPr/>
        </p:nvSpPr>
        <p:spPr>
          <a:xfrm>
            <a:off x="1" y="3011898"/>
            <a:ext cx="1891633" cy="461665"/>
          </a:xfrm>
          <a:prstGeom prst="rect">
            <a:avLst/>
          </a:prstGeom>
          <a:noFill/>
        </p:spPr>
        <p:txBody>
          <a:bodyPr wrap="square" rtlCol="0">
            <a:spAutoFit/>
          </a:bodyPr>
          <a:lstStyle/>
          <a:p>
            <a:r>
              <a:rPr lang="en-US" sz="1200" dirty="0" smtClean="0"/>
              <a:t>Adjustment credit to Buyer</a:t>
            </a:r>
            <a:endParaRPr lang="en-US" sz="1200" dirty="0"/>
          </a:p>
        </p:txBody>
      </p:sp>
      <p:sp>
        <p:nvSpPr>
          <p:cNvPr id="88" name="TextBox 87"/>
          <p:cNvSpPr txBox="1"/>
          <p:nvPr/>
        </p:nvSpPr>
        <p:spPr>
          <a:xfrm>
            <a:off x="0" y="3473563"/>
            <a:ext cx="1891631" cy="276999"/>
          </a:xfrm>
          <a:prstGeom prst="rect">
            <a:avLst/>
          </a:prstGeom>
          <a:noFill/>
        </p:spPr>
        <p:txBody>
          <a:bodyPr wrap="square" rtlCol="0">
            <a:spAutoFit/>
          </a:bodyPr>
          <a:lstStyle/>
          <a:p>
            <a:r>
              <a:rPr lang="en-US" sz="1200" dirty="0" smtClean="0"/>
              <a:t>Fee to Buyer’s attorney</a:t>
            </a:r>
            <a:endParaRPr lang="en-US" sz="1200" dirty="0"/>
          </a:p>
        </p:txBody>
      </p:sp>
      <p:sp>
        <p:nvSpPr>
          <p:cNvPr id="89" name="TextBox 88"/>
          <p:cNvSpPr txBox="1"/>
          <p:nvPr/>
        </p:nvSpPr>
        <p:spPr>
          <a:xfrm>
            <a:off x="0" y="3797222"/>
            <a:ext cx="1891631" cy="461665"/>
          </a:xfrm>
          <a:prstGeom prst="rect">
            <a:avLst/>
          </a:prstGeom>
          <a:noFill/>
        </p:spPr>
        <p:txBody>
          <a:bodyPr wrap="square" rtlCol="0">
            <a:spAutoFit/>
          </a:bodyPr>
          <a:lstStyle/>
          <a:p>
            <a:r>
              <a:rPr lang="en-US" sz="1200" dirty="0" smtClean="0"/>
              <a:t>Fee for title search of property </a:t>
            </a:r>
            <a:endParaRPr lang="en-US" sz="1200" dirty="0"/>
          </a:p>
        </p:txBody>
      </p:sp>
      <p:sp>
        <p:nvSpPr>
          <p:cNvPr id="91" name="TextBox 90"/>
          <p:cNvSpPr txBox="1"/>
          <p:nvPr/>
        </p:nvSpPr>
        <p:spPr>
          <a:xfrm>
            <a:off x="2" y="4298183"/>
            <a:ext cx="1891630" cy="646331"/>
          </a:xfrm>
          <a:prstGeom prst="rect">
            <a:avLst/>
          </a:prstGeom>
          <a:noFill/>
        </p:spPr>
        <p:txBody>
          <a:bodyPr wrap="square" rtlCol="0">
            <a:spAutoFit/>
          </a:bodyPr>
          <a:lstStyle/>
          <a:p>
            <a:r>
              <a:rPr lang="en-US" sz="1200" dirty="0" smtClean="0"/>
              <a:t>Fee to record deed and mortgage on town land records</a:t>
            </a:r>
            <a:endParaRPr lang="en-US" sz="1200" dirty="0"/>
          </a:p>
        </p:txBody>
      </p:sp>
      <p:sp>
        <p:nvSpPr>
          <p:cNvPr id="93" name="TextBox 92"/>
          <p:cNvSpPr txBox="1"/>
          <p:nvPr/>
        </p:nvSpPr>
        <p:spPr>
          <a:xfrm>
            <a:off x="2" y="5008627"/>
            <a:ext cx="1891629" cy="461665"/>
          </a:xfrm>
          <a:prstGeom prst="rect">
            <a:avLst/>
          </a:prstGeom>
          <a:noFill/>
        </p:spPr>
        <p:txBody>
          <a:bodyPr wrap="square" rtlCol="0">
            <a:spAutoFit/>
          </a:bodyPr>
          <a:lstStyle/>
          <a:p>
            <a:r>
              <a:rPr lang="en-US" sz="1200" dirty="0" smtClean="0"/>
              <a:t>Payment of recent tax installment </a:t>
            </a:r>
            <a:endParaRPr lang="en-US" sz="1200" dirty="0"/>
          </a:p>
        </p:txBody>
      </p:sp>
    </p:spTree>
    <p:extLst>
      <p:ext uri="{BB962C8B-B14F-4D97-AF65-F5344CB8AC3E}">
        <p14:creationId xmlns:p14="http://schemas.microsoft.com/office/powerpoint/2010/main" val="33324452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 name="Content Placeholder 109" descr="Adams from Washington Closing Statement- Draft TRUSTEE STATEMENT TRUSTEE STATEMENT.pdf"/>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18478" r="-18478"/>
          <a:stretch/>
        </p:blipFill>
        <p:spPr>
          <a:xfrm>
            <a:off x="457200" y="-986692"/>
            <a:ext cx="8229600" cy="7913078"/>
          </a:xfrm>
        </p:spPr>
      </p:pic>
      <p:sp>
        <p:nvSpPr>
          <p:cNvPr id="2" name="Title 1"/>
          <p:cNvSpPr>
            <a:spLocks noGrp="1"/>
          </p:cNvSpPr>
          <p:nvPr>
            <p:ph type="title"/>
          </p:nvPr>
        </p:nvSpPr>
        <p:spPr>
          <a:xfrm flipH="1">
            <a:off x="-97693" y="-9768"/>
            <a:ext cx="1778001" cy="1016000"/>
          </a:xfrm>
        </p:spPr>
        <p:txBody>
          <a:bodyPr/>
          <a:lstStyle/>
          <a:p>
            <a:pPr>
              <a:lnSpc>
                <a:spcPct val="100000"/>
              </a:lnSpc>
            </a:pPr>
            <a:r>
              <a:rPr lang="en-US" sz="2000" dirty="0" smtClean="0"/>
              <a:t>Sample Closing Statement</a:t>
            </a:r>
            <a:endParaRPr lang="en-US" sz="2000"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26</a:t>
            </a:fld>
            <a:endParaRPr lang="en-US"/>
          </a:p>
        </p:txBody>
      </p:sp>
      <p:cxnSp>
        <p:nvCxnSpPr>
          <p:cNvPr id="14" name="Straight Arrow Connector 13"/>
          <p:cNvCxnSpPr/>
          <p:nvPr/>
        </p:nvCxnSpPr>
        <p:spPr>
          <a:xfrm flipH="1">
            <a:off x="7356236" y="1426309"/>
            <a:ext cx="371228" cy="0"/>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24" name="Right Brace 23"/>
          <p:cNvSpPr/>
          <p:nvPr/>
        </p:nvSpPr>
        <p:spPr>
          <a:xfrm>
            <a:off x="7356237" y="2891692"/>
            <a:ext cx="371228" cy="1157868"/>
          </a:xfrm>
          <a:prstGeom prst="rightBrace">
            <a:avLst>
              <a:gd name="adj1" fmla="val 8333"/>
              <a:gd name="adj2" fmla="val 30594"/>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ight Brace 28"/>
          <p:cNvSpPr/>
          <p:nvPr/>
        </p:nvSpPr>
        <p:spPr>
          <a:xfrm>
            <a:off x="7356242" y="5101709"/>
            <a:ext cx="371229" cy="251830"/>
          </a:xfrm>
          <a:prstGeom prst="rightBrace">
            <a:avLst>
              <a:gd name="adj1" fmla="val 8333"/>
              <a:gd name="adj2" fmla="val 69396"/>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7942385" y="927820"/>
            <a:ext cx="1201616" cy="261610"/>
          </a:xfrm>
          <a:prstGeom prst="rect">
            <a:avLst/>
          </a:prstGeom>
          <a:noFill/>
        </p:spPr>
        <p:txBody>
          <a:bodyPr wrap="square" rtlCol="0">
            <a:spAutoFit/>
          </a:bodyPr>
          <a:lstStyle/>
          <a:p>
            <a:r>
              <a:rPr lang="en-US" sz="1100" dirty="0" smtClean="0"/>
              <a:t>Deposits made</a:t>
            </a:r>
            <a:endParaRPr lang="en-US" sz="1100" dirty="0"/>
          </a:p>
        </p:txBody>
      </p:sp>
      <p:sp>
        <p:nvSpPr>
          <p:cNvPr id="32" name="TextBox 31"/>
          <p:cNvSpPr txBox="1"/>
          <p:nvPr/>
        </p:nvSpPr>
        <p:spPr>
          <a:xfrm>
            <a:off x="7942384" y="1606991"/>
            <a:ext cx="1201615" cy="261610"/>
          </a:xfrm>
          <a:prstGeom prst="rect">
            <a:avLst/>
          </a:prstGeom>
          <a:noFill/>
        </p:spPr>
        <p:txBody>
          <a:bodyPr wrap="square" rtlCol="0">
            <a:spAutoFit/>
          </a:bodyPr>
          <a:lstStyle/>
          <a:p>
            <a:r>
              <a:rPr lang="en-US" sz="1100" dirty="0" smtClean="0"/>
              <a:t>Credits to Buyer </a:t>
            </a:r>
            <a:endParaRPr lang="en-US" sz="1100" dirty="0"/>
          </a:p>
        </p:txBody>
      </p:sp>
      <p:cxnSp>
        <p:nvCxnSpPr>
          <p:cNvPr id="36" name="Straight Arrow Connector 35"/>
          <p:cNvCxnSpPr/>
          <p:nvPr/>
        </p:nvCxnSpPr>
        <p:spPr>
          <a:xfrm flipH="1">
            <a:off x="7356236" y="672346"/>
            <a:ext cx="371228" cy="138500"/>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942385" y="533847"/>
            <a:ext cx="1201615" cy="261610"/>
          </a:xfrm>
          <a:prstGeom prst="rect">
            <a:avLst/>
          </a:prstGeom>
          <a:noFill/>
        </p:spPr>
        <p:txBody>
          <a:bodyPr wrap="square" rtlCol="0">
            <a:spAutoFit/>
          </a:bodyPr>
          <a:lstStyle/>
          <a:p>
            <a:r>
              <a:rPr lang="en-US" sz="1100" dirty="0" smtClean="0"/>
              <a:t>Purchase price</a:t>
            </a:r>
            <a:endParaRPr lang="en-US" sz="1100" dirty="0"/>
          </a:p>
        </p:txBody>
      </p:sp>
      <p:sp>
        <p:nvSpPr>
          <p:cNvPr id="42" name="TextBox 41"/>
          <p:cNvSpPr txBox="1"/>
          <p:nvPr/>
        </p:nvSpPr>
        <p:spPr>
          <a:xfrm>
            <a:off x="8079239" y="733643"/>
            <a:ext cx="889000" cy="246221"/>
          </a:xfrm>
          <a:prstGeom prst="rect">
            <a:avLst/>
          </a:prstGeom>
          <a:noFill/>
        </p:spPr>
        <p:txBody>
          <a:bodyPr wrap="square" rtlCol="0">
            <a:spAutoFit/>
          </a:bodyPr>
          <a:lstStyle/>
          <a:p>
            <a:pPr algn="ctr"/>
            <a:r>
              <a:rPr lang="en-US" sz="1000" dirty="0" smtClean="0">
                <a:solidFill>
                  <a:srgbClr val="FF0000"/>
                </a:solidFill>
              </a:rPr>
              <a:t>minus</a:t>
            </a:r>
            <a:endParaRPr lang="en-US" sz="1000" dirty="0">
              <a:solidFill>
                <a:srgbClr val="FF0000"/>
              </a:solidFill>
            </a:endParaRPr>
          </a:p>
        </p:txBody>
      </p:sp>
      <p:sp>
        <p:nvSpPr>
          <p:cNvPr id="43" name="Right Brace 42"/>
          <p:cNvSpPr/>
          <p:nvPr/>
        </p:nvSpPr>
        <p:spPr>
          <a:xfrm>
            <a:off x="7356236" y="999403"/>
            <a:ext cx="371228" cy="273966"/>
          </a:xfrm>
          <a:prstGeom prst="rightBrace">
            <a:avLst>
              <a:gd name="adj1" fmla="val 8333"/>
              <a:gd name="adj2" fmla="val 34076"/>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TextBox 46"/>
          <p:cNvSpPr txBox="1"/>
          <p:nvPr/>
        </p:nvSpPr>
        <p:spPr>
          <a:xfrm>
            <a:off x="7610234" y="1273369"/>
            <a:ext cx="1611920" cy="276999"/>
          </a:xfrm>
          <a:prstGeom prst="rect">
            <a:avLst/>
          </a:prstGeom>
          <a:noFill/>
        </p:spPr>
        <p:txBody>
          <a:bodyPr wrap="square" rtlCol="0">
            <a:spAutoFit/>
          </a:bodyPr>
          <a:lstStyle/>
          <a:p>
            <a:r>
              <a:rPr lang="en-US" sz="1200" dirty="0" smtClean="0"/>
              <a:t>      </a:t>
            </a:r>
            <a:r>
              <a:rPr lang="en-US" sz="1100" b="1" dirty="0" smtClean="0"/>
              <a:t>Amount still owed</a:t>
            </a:r>
            <a:endParaRPr lang="en-US" sz="1100" b="1" dirty="0"/>
          </a:p>
        </p:txBody>
      </p:sp>
      <p:sp>
        <p:nvSpPr>
          <p:cNvPr id="48" name="TextBox 47"/>
          <p:cNvSpPr txBox="1"/>
          <p:nvPr/>
        </p:nvSpPr>
        <p:spPr>
          <a:xfrm>
            <a:off x="8176846" y="1447484"/>
            <a:ext cx="693616" cy="246221"/>
          </a:xfrm>
          <a:prstGeom prst="rect">
            <a:avLst/>
          </a:prstGeom>
          <a:noFill/>
        </p:spPr>
        <p:txBody>
          <a:bodyPr wrap="square" rtlCol="0">
            <a:spAutoFit/>
          </a:bodyPr>
          <a:lstStyle/>
          <a:p>
            <a:pPr algn="ctr"/>
            <a:r>
              <a:rPr lang="en-US" sz="1000" dirty="0" smtClean="0">
                <a:solidFill>
                  <a:srgbClr val="FF0000"/>
                </a:solidFill>
              </a:rPr>
              <a:t>minus</a:t>
            </a:r>
            <a:endParaRPr lang="en-US" sz="1000" dirty="0">
              <a:solidFill>
                <a:srgbClr val="FF0000"/>
              </a:solidFill>
            </a:endParaRPr>
          </a:p>
        </p:txBody>
      </p:sp>
      <p:sp>
        <p:nvSpPr>
          <p:cNvPr id="52" name="Right Brace 51"/>
          <p:cNvSpPr/>
          <p:nvPr/>
        </p:nvSpPr>
        <p:spPr>
          <a:xfrm>
            <a:off x="7356236" y="1593072"/>
            <a:ext cx="371228" cy="290917"/>
          </a:xfrm>
          <a:prstGeom prst="rightBrace">
            <a:avLst>
              <a:gd name="adj1" fmla="val 8333"/>
              <a:gd name="adj2" fmla="val 49019"/>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p:cNvSpPr txBox="1"/>
          <p:nvPr/>
        </p:nvSpPr>
        <p:spPr>
          <a:xfrm>
            <a:off x="8176845" y="1760879"/>
            <a:ext cx="693617" cy="246221"/>
          </a:xfrm>
          <a:prstGeom prst="rect">
            <a:avLst/>
          </a:prstGeom>
          <a:noFill/>
        </p:spPr>
        <p:txBody>
          <a:bodyPr wrap="square" rtlCol="0">
            <a:spAutoFit/>
          </a:bodyPr>
          <a:lstStyle/>
          <a:p>
            <a:pPr algn="ctr"/>
            <a:r>
              <a:rPr lang="en-US" sz="1000" dirty="0" smtClean="0">
                <a:solidFill>
                  <a:srgbClr val="008000"/>
                </a:solidFill>
              </a:rPr>
              <a:t>plus</a:t>
            </a:r>
            <a:endParaRPr lang="en-US" sz="1000" dirty="0">
              <a:solidFill>
                <a:srgbClr val="008000"/>
              </a:solidFill>
            </a:endParaRPr>
          </a:p>
        </p:txBody>
      </p:sp>
      <p:sp>
        <p:nvSpPr>
          <p:cNvPr id="54" name="TextBox 53"/>
          <p:cNvSpPr txBox="1"/>
          <p:nvPr/>
        </p:nvSpPr>
        <p:spPr>
          <a:xfrm>
            <a:off x="7942384" y="1883990"/>
            <a:ext cx="1201615" cy="261610"/>
          </a:xfrm>
          <a:prstGeom prst="rect">
            <a:avLst/>
          </a:prstGeom>
          <a:noFill/>
        </p:spPr>
        <p:txBody>
          <a:bodyPr wrap="square" rtlCol="0">
            <a:spAutoFit/>
          </a:bodyPr>
          <a:lstStyle/>
          <a:p>
            <a:r>
              <a:rPr lang="en-US" sz="1100" dirty="0" smtClean="0"/>
              <a:t>Credits to Seller</a:t>
            </a:r>
            <a:endParaRPr lang="en-US" sz="1100" dirty="0"/>
          </a:p>
        </p:txBody>
      </p:sp>
      <p:sp>
        <p:nvSpPr>
          <p:cNvPr id="59" name="TextBox 58"/>
          <p:cNvSpPr txBox="1"/>
          <p:nvPr/>
        </p:nvSpPr>
        <p:spPr>
          <a:xfrm>
            <a:off x="7727465" y="2188308"/>
            <a:ext cx="1690073" cy="261610"/>
          </a:xfrm>
          <a:prstGeom prst="rect">
            <a:avLst/>
          </a:prstGeom>
          <a:noFill/>
        </p:spPr>
        <p:txBody>
          <a:bodyPr wrap="square" rtlCol="0">
            <a:spAutoFit/>
          </a:bodyPr>
          <a:lstStyle/>
          <a:p>
            <a:r>
              <a:rPr lang="en-US" sz="1100" b="1" dirty="0" smtClean="0"/>
              <a:t>To Seller at Closing</a:t>
            </a:r>
            <a:endParaRPr lang="en-US" sz="1100" b="1" dirty="0"/>
          </a:p>
        </p:txBody>
      </p:sp>
      <p:cxnSp>
        <p:nvCxnSpPr>
          <p:cNvPr id="61" name="Straight Arrow Connector 60"/>
          <p:cNvCxnSpPr>
            <a:stCxn id="59" idx="1"/>
          </p:cNvCxnSpPr>
          <p:nvPr/>
        </p:nvCxnSpPr>
        <p:spPr>
          <a:xfrm flipH="1" flipV="1">
            <a:off x="7356241" y="2225397"/>
            <a:ext cx="371224" cy="93716"/>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7942385" y="2535420"/>
            <a:ext cx="1201615" cy="261610"/>
          </a:xfrm>
          <a:prstGeom prst="rect">
            <a:avLst/>
          </a:prstGeom>
          <a:noFill/>
        </p:spPr>
        <p:txBody>
          <a:bodyPr wrap="square" rtlCol="0">
            <a:spAutoFit/>
          </a:bodyPr>
          <a:lstStyle/>
          <a:p>
            <a:r>
              <a:rPr lang="en-US" sz="1100" dirty="0" smtClean="0"/>
              <a:t>Loan amount</a:t>
            </a:r>
            <a:endParaRPr lang="en-US" sz="1100" dirty="0"/>
          </a:p>
        </p:txBody>
      </p:sp>
      <p:sp>
        <p:nvSpPr>
          <p:cNvPr id="64" name="TextBox 63"/>
          <p:cNvSpPr txBox="1"/>
          <p:nvPr/>
        </p:nvSpPr>
        <p:spPr>
          <a:xfrm>
            <a:off x="8176845" y="2850625"/>
            <a:ext cx="693618" cy="246221"/>
          </a:xfrm>
          <a:prstGeom prst="rect">
            <a:avLst/>
          </a:prstGeom>
          <a:noFill/>
        </p:spPr>
        <p:txBody>
          <a:bodyPr wrap="square" rtlCol="0">
            <a:spAutoFit/>
          </a:bodyPr>
          <a:lstStyle/>
          <a:p>
            <a:pPr algn="ctr"/>
            <a:r>
              <a:rPr lang="en-US" sz="1000" dirty="0" smtClean="0">
                <a:solidFill>
                  <a:srgbClr val="FF0000"/>
                </a:solidFill>
              </a:rPr>
              <a:t>minus</a:t>
            </a:r>
            <a:endParaRPr lang="en-US" sz="1000" dirty="0">
              <a:solidFill>
                <a:srgbClr val="FF0000"/>
              </a:solidFill>
            </a:endParaRPr>
          </a:p>
        </p:txBody>
      </p:sp>
      <p:sp>
        <p:nvSpPr>
          <p:cNvPr id="65" name="TextBox 64"/>
          <p:cNvSpPr txBox="1"/>
          <p:nvPr/>
        </p:nvSpPr>
        <p:spPr>
          <a:xfrm>
            <a:off x="7942385" y="3096846"/>
            <a:ext cx="1084384" cy="261610"/>
          </a:xfrm>
          <a:prstGeom prst="rect">
            <a:avLst/>
          </a:prstGeom>
          <a:noFill/>
        </p:spPr>
        <p:txBody>
          <a:bodyPr wrap="square" rtlCol="0">
            <a:spAutoFit/>
          </a:bodyPr>
          <a:lstStyle/>
          <a:p>
            <a:r>
              <a:rPr lang="en-US" sz="1100" dirty="0" smtClean="0"/>
              <a:t>Bank charges</a:t>
            </a:r>
            <a:endParaRPr lang="en-US" sz="1100" dirty="0"/>
          </a:p>
        </p:txBody>
      </p:sp>
      <p:cxnSp>
        <p:nvCxnSpPr>
          <p:cNvPr id="67" name="Straight Connector 66"/>
          <p:cNvCxnSpPr/>
          <p:nvPr/>
        </p:nvCxnSpPr>
        <p:spPr>
          <a:xfrm>
            <a:off x="7356242" y="2472745"/>
            <a:ext cx="178775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7834923" y="3723025"/>
            <a:ext cx="1309078" cy="430887"/>
          </a:xfrm>
          <a:prstGeom prst="rect">
            <a:avLst/>
          </a:prstGeom>
          <a:noFill/>
        </p:spPr>
        <p:txBody>
          <a:bodyPr wrap="square" rtlCol="0">
            <a:spAutoFit/>
          </a:bodyPr>
          <a:lstStyle/>
          <a:p>
            <a:r>
              <a:rPr lang="en-US" sz="1100" dirty="0" smtClean="0"/>
              <a:t>Amount received from bank</a:t>
            </a:r>
            <a:endParaRPr lang="en-US" sz="1100" dirty="0"/>
          </a:p>
        </p:txBody>
      </p:sp>
      <p:cxnSp>
        <p:nvCxnSpPr>
          <p:cNvPr id="80" name="Straight Arrow Connector 79"/>
          <p:cNvCxnSpPr/>
          <p:nvPr/>
        </p:nvCxnSpPr>
        <p:spPr>
          <a:xfrm flipH="1">
            <a:off x="7356241" y="4049560"/>
            <a:ext cx="371224" cy="104352"/>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7942385" y="4030801"/>
            <a:ext cx="928078" cy="246221"/>
          </a:xfrm>
          <a:prstGeom prst="rect">
            <a:avLst/>
          </a:prstGeom>
          <a:noFill/>
        </p:spPr>
        <p:txBody>
          <a:bodyPr wrap="square" rtlCol="0">
            <a:spAutoFit/>
          </a:bodyPr>
          <a:lstStyle/>
          <a:p>
            <a:pPr algn="ctr"/>
            <a:r>
              <a:rPr lang="en-US" sz="1000" dirty="0" smtClean="0">
                <a:solidFill>
                  <a:srgbClr val="008000"/>
                </a:solidFill>
              </a:rPr>
              <a:t>plus</a:t>
            </a:r>
            <a:endParaRPr lang="en-US" sz="1000" dirty="0">
              <a:solidFill>
                <a:srgbClr val="008000"/>
              </a:solidFill>
            </a:endParaRPr>
          </a:p>
        </p:txBody>
      </p:sp>
      <p:sp>
        <p:nvSpPr>
          <p:cNvPr id="86" name="TextBox 85"/>
          <p:cNvSpPr txBox="1"/>
          <p:nvPr/>
        </p:nvSpPr>
        <p:spPr>
          <a:xfrm>
            <a:off x="8079239" y="1101506"/>
            <a:ext cx="928077" cy="246221"/>
          </a:xfrm>
          <a:prstGeom prst="rect">
            <a:avLst/>
          </a:prstGeom>
          <a:noFill/>
        </p:spPr>
        <p:txBody>
          <a:bodyPr wrap="square" rtlCol="0">
            <a:spAutoFit/>
          </a:bodyPr>
          <a:lstStyle/>
          <a:p>
            <a:pPr algn="ctr"/>
            <a:r>
              <a:rPr lang="en-US" sz="1000" dirty="0" smtClean="0"/>
              <a:t>equals</a:t>
            </a:r>
            <a:endParaRPr lang="en-US" sz="1000" dirty="0"/>
          </a:p>
        </p:txBody>
      </p:sp>
      <p:sp>
        <p:nvSpPr>
          <p:cNvPr id="87" name="TextBox 86"/>
          <p:cNvSpPr txBox="1"/>
          <p:nvPr/>
        </p:nvSpPr>
        <p:spPr>
          <a:xfrm>
            <a:off x="8176845" y="2045488"/>
            <a:ext cx="693618" cy="246221"/>
          </a:xfrm>
          <a:prstGeom prst="rect">
            <a:avLst/>
          </a:prstGeom>
          <a:noFill/>
        </p:spPr>
        <p:txBody>
          <a:bodyPr wrap="square" rtlCol="0">
            <a:spAutoFit/>
          </a:bodyPr>
          <a:lstStyle/>
          <a:p>
            <a:pPr algn="ctr"/>
            <a:r>
              <a:rPr lang="en-US" sz="1000" dirty="0"/>
              <a:t>e</a:t>
            </a:r>
            <a:r>
              <a:rPr lang="en-US" sz="1000" dirty="0" smtClean="0"/>
              <a:t>quals</a:t>
            </a:r>
          </a:p>
        </p:txBody>
      </p:sp>
      <p:sp>
        <p:nvSpPr>
          <p:cNvPr id="95" name="TextBox 94"/>
          <p:cNvSpPr txBox="1"/>
          <p:nvPr/>
        </p:nvSpPr>
        <p:spPr>
          <a:xfrm>
            <a:off x="8176845" y="3459517"/>
            <a:ext cx="693618" cy="246221"/>
          </a:xfrm>
          <a:prstGeom prst="rect">
            <a:avLst/>
          </a:prstGeom>
          <a:noFill/>
        </p:spPr>
        <p:txBody>
          <a:bodyPr wrap="square" rtlCol="0">
            <a:spAutoFit/>
          </a:bodyPr>
          <a:lstStyle/>
          <a:p>
            <a:pPr algn="ctr"/>
            <a:r>
              <a:rPr lang="en-US" sz="1000" dirty="0" smtClean="0"/>
              <a:t>equals</a:t>
            </a:r>
            <a:endParaRPr lang="en-US" sz="1000" dirty="0"/>
          </a:p>
        </p:txBody>
      </p:sp>
      <p:sp>
        <p:nvSpPr>
          <p:cNvPr id="96" name="TextBox 95"/>
          <p:cNvSpPr txBox="1"/>
          <p:nvPr/>
        </p:nvSpPr>
        <p:spPr>
          <a:xfrm>
            <a:off x="7834923" y="4153912"/>
            <a:ext cx="1377463" cy="430887"/>
          </a:xfrm>
          <a:prstGeom prst="rect">
            <a:avLst/>
          </a:prstGeom>
          <a:noFill/>
        </p:spPr>
        <p:txBody>
          <a:bodyPr wrap="square" rtlCol="0">
            <a:spAutoFit/>
          </a:bodyPr>
          <a:lstStyle/>
          <a:p>
            <a:r>
              <a:rPr lang="en-US" sz="1100" dirty="0" smtClean="0"/>
              <a:t>Funds from Buyer at closing</a:t>
            </a:r>
            <a:endParaRPr lang="en-US" sz="1100" dirty="0"/>
          </a:p>
        </p:txBody>
      </p:sp>
      <p:cxnSp>
        <p:nvCxnSpPr>
          <p:cNvPr id="116" name="Straight Arrow Connector 115"/>
          <p:cNvCxnSpPr/>
          <p:nvPr/>
        </p:nvCxnSpPr>
        <p:spPr>
          <a:xfrm flipH="1">
            <a:off x="7356242" y="2045488"/>
            <a:ext cx="371223" cy="36135"/>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H="1">
            <a:off x="7356242" y="2676769"/>
            <a:ext cx="371222" cy="9769"/>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a:off x="7356242" y="4415692"/>
            <a:ext cx="371222" cy="39077"/>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7942385" y="4515553"/>
            <a:ext cx="928078" cy="246221"/>
          </a:xfrm>
          <a:prstGeom prst="rect">
            <a:avLst/>
          </a:prstGeom>
          <a:noFill/>
        </p:spPr>
        <p:txBody>
          <a:bodyPr wrap="square" rtlCol="0">
            <a:spAutoFit/>
          </a:bodyPr>
          <a:lstStyle/>
          <a:p>
            <a:pPr algn="ctr"/>
            <a:r>
              <a:rPr lang="en-US" sz="1000" dirty="0" smtClean="0"/>
              <a:t>equals</a:t>
            </a:r>
            <a:endParaRPr lang="en-US" sz="1000" dirty="0"/>
          </a:p>
        </p:txBody>
      </p:sp>
      <p:sp>
        <p:nvSpPr>
          <p:cNvPr id="124" name="TextBox 123"/>
          <p:cNvSpPr txBox="1"/>
          <p:nvPr/>
        </p:nvSpPr>
        <p:spPr>
          <a:xfrm>
            <a:off x="7727464" y="4670821"/>
            <a:ext cx="1416536" cy="430887"/>
          </a:xfrm>
          <a:prstGeom prst="rect">
            <a:avLst/>
          </a:prstGeom>
          <a:noFill/>
        </p:spPr>
        <p:txBody>
          <a:bodyPr wrap="square" rtlCol="0">
            <a:spAutoFit/>
          </a:bodyPr>
          <a:lstStyle/>
          <a:p>
            <a:r>
              <a:rPr lang="en-US" sz="1100" b="1" dirty="0" smtClean="0"/>
              <a:t>Total funds needed for closing</a:t>
            </a:r>
            <a:endParaRPr lang="en-US" sz="1100" b="1" dirty="0"/>
          </a:p>
        </p:txBody>
      </p:sp>
      <p:cxnSp>
        <p:nvCxnSpPr>
          <p:cNvPr id="127" name="Straight Arrow Connector 126"/>
          <p:cNvCxnSpPr>
            <a:stCxn id="124" idx="1"/>
          </p:cNvCxnSpPr>
          <p:nvPr/>
        </p:nvCxnSpPr>
        <p:spPr>
          <a:xfrm flipH="1" flipV="1">
            <a:off x="7356242" y="4761774"/>
            <a:ext cx="371222" cy="124491"/>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a:off x="7356242" y="5101708"/>
            <a:ext cx="1787758"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7834923" y="5074571"/>
            <a:ext cx="1309076" cy="430887"/>
          </a:xfrm>
          <a:prstGeom prst="rect">
            <a:avLst/>
          </a:prstGeom>
          <a:noFill/>
        </p:spPr>
        <p:txBody>
          <a:bodyPr wrap="square" rtlCol="0">
            <a:spAutoFit/>
          </a:bodyPr>
          <a:lstStyle/>
          <a:p>
            <a:r>
              <a:rPr lang="en-US" sz="1100" dirty="0" smtClean="0"/>
              <a:t>Checks owed to Seller</a:t>
            </a:r>
            <a:endParaRPr lang="en-US" sz="1100" dirty="0"/>
          </a:p>
        </p:txBody>
      </p:sp>
      <p:sp>
        <p:nvSpPr>
          <p:cNvPr id="133" name="Right Brace 132"/>
          <p:cNvSpPr/>
          <p:nvPr/>
        </p:nvSpPr>
        <p:spPr>
          <a:xfrm>
            <a:off x="7356242" y="5431692"/>
            <a:ext cx="371222" cy="713154"/>
          </a:xfrm>
          <a:prstGeom prst="rightBrace">
            <a:avLst>
              <a:gd name="adj1" fmla="val 8333"/>
              <a:gd name="adj2" fmla="val 50000"/>
            </a:avLst>
          </a:prstGeom>
          <a:ln>
            <a:solidFill>
              <a:srgbClr val="E516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4" name="TextBox 133"/>
          <p:cNvSpPr txBox="1"/>
          <p:nvPr/>
        </p:nvSpPr>
        <p:spPr>
          <a:xfrm>
            <a:off x="7942385" y="5431692"/>
            <a:ext cx="928077" cy="246221"/>
          </a:xfrm>
          <a:prstGeom prst="rect">
            <a:avLst/>
          </a:prstGeom>
          <a:noFill/>
        </p:spPr>
        <p:txBody>
          <a:bodyPr wrap="square" rtlCol="0">
            <a:spAutoFit/>
          </a:bodyPr>
          <a:lstStyle/>
          <a:p>
            <a:pPr algn="ctr"/>
            <a:r>
              <a:rPr lang="en-US" sz="1000" dirty="0" smtClean="0">
                <a:solidFill>
                  <a:srgbClr val="008000"/>
                </a:solidFill>
              </a:rPr>
              <a:t>plus</a:t>
            </a:r>
            <a:endParaRPr lang="en-US" sz="1000" dirty="0">
              <a:solidFill>
                <a:srgbClr val="008000"/>
              </a:solidFill>
            </a:endParaRPr>
          </a:p>
        </p:txBody>
      </p:sp>
      <p:sp>
        <p:nvSpPr>
          <p:cNvPr id="135" name="TextBox 134"/>
          <p:cNvSpPr txBox="1"/>
          <p:nvPr/>
        </p:nvSpPr>
        <p:spPr>
          <a:xfrm>
            <a:off x="7834924" y="5633104"/>
            <a:ext cx="1309078" cy="430887"/>
          </a:xfrm>
          <a:prstGeom prst="rect">
            <a:avLst/>
          </a:prstGeom>
          <a:noFill/>
        </p:spPr>
        <p:txBody>
          <a:bodyPr wrap="square" rtlCol="0">
            <a:spAutoFit/>
          </a:bodyPr>
          <a:lstStyle/>
          <a:p>
            <a:r>
              <a:rPr lang="en-US" sz="1100" dirty="0" smtClean="0"/>
              <a:t>Checks disbursed at closing</a:t>
            </a:r>
            <a:endParaRPr lang="en-US" sz="1100" dirty="0"/>
          </a:p>
        </p:txBody>
      </p:sp>
      <p:sp>
        <p:nvSpPr>
          <p:cNvPr id="136" name="TextBox 135"/>
          <p:cNvSpPr txBox="1"/>
          <p:nvPr/>
        </p:nvSpPr>
        <p:spPr>
          <a:xfrm>
            <a:off x="7942384" y="6006563"/>
            <a:ext cx="928079" cy="246221"/>
          </a:xfrm>
          <a:prstGeom prst="rect">
            <a:avLst/>
          </a:prstGeom>
          <a:noFill/>
        </p:spPr>
        <p:txBody>
          <a:bodyPr wrap="square" rtlCol="0">
            <a:spAutoFit/>
          </a:bodyPr>
          <a:lstStyle/>
          <a:p>
            <a:pPr algn="ctr"/>
            <a:r>
              <a:rPr lang="en-US" sz="1000" dirty="0" smtClean="0"/>
              <a:t>equals</a:t>
            </a:r>
            <a:endParaRPr lang="en-US" sz="1000" dirty="0"/>
          </a:p>
        </p:txBody>
      </p:sp>
      <p:sp>
        <p:nvSpPr>
          <p:cNvPr id="137" name="TextBox 136"/>
          <p:cNvSpPr txBox="1"/>
          <p:nvPr/>
        </p:nvSpPr>
        <p:spPr>
          <a:xfrm>
            <a:off x="7727471" y="6225545"/>
            <a:ext cx="1416531" cy="261610"/>
          </a:xfrm>
          <a:prstGeom prst="rect">
            <a:avLst/>
          </a:prstGeom>
          <a:noFill/>
        </p:spPr>
        <p:txBody>
          <a:bodyPr wrap="square" rtlCol="0">
            <a:spAutoFit/>
          </a:bodyPr>
          <a:lstStyle/>
          <a:p>
            <a:r>
              <a:rPr lang="en-US" sz="1100" b="1" dirty="0" smtClean="0"/>
              <a:t>Total Disbursed</a:t>
            </a:r>
            <a:endParaRPr lang="en-US" sz="1100" b="1" dirty="0"/>
          </a:p>
        </p:txBody>
      </p:sp>
      <p:cxnSp>
        <p:nvCxnSpPr>
          <p:cNvPr id="139" name="Straight Arrow Connector 138"/>
          <p:cNvCxnSpPr>
            <a:stCxn id="137" idx="1"/>
          </p:cNvCxnSpPr>
          <p:nvPr/>
        </p:nvCxnSpPr>
        <p:spPr>
          <a:xfrm flipH="1" flipV="1">
            <a:off x="7356236" y="6252784"/>
            <a:ext cx="371235" cy="103566"/>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V="1">
            <a:off x="5842000" y="4886266"/>
            <a:ext cx="566615" cy="467273"/>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a:off x="5842000" y="5881077"/>
            <a:ext cx="566615" cy="475273"/>
          </a:xfrm>
          <a:prstGeom prst="straightConnector1">
            <a:avLst/>
          </a:prstGeom>
          <a:ln>
            <a:solidFill>
              <a:srgbClr val="E51636"/>
            </a:solidFill>
            <a:tailEnd type="arrow"/>
          </a:ln>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4718540" y="5353539"/>
            <a:ext cx="1240692" cy="461665"/>
          </a:xfrm>
          <a:prstGeom prst="rect">
            <a:avLst/>
          </a:prstGeom>
          <a:noFill/>
        </p:spPr>
        <p:txBody>
          <a:bodyPr wrap="square" rtlCol="0">
            <a:spAutoFit/>
          </a:bodyPr>
          <a:lstStyle/>
          <a:p>
            <a:r>
              <a:rPr lang="en-US" sz="1200" dirty="0" smtClean="0"/>
              <a:t>These amounts must equal</a:t>
            </a:r>
            <a:endParaRPr lang="en-US" sz="1200" dirty="0"/>
          </a:p>
        </p:txBody>
      </p:sp>
    </p:spTree>
    <p:extLst>
      <p:ext uri="{BB962C8B-B14F-4D97-AF65-F5344CB8AC3E}">
        <p14:creationId xmlns:p14="http://schemas.microsoft.com/office/powerpoint/2010/main" val="9626125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pPr algn="ctr"/>
            <a:r>
              <a:rPr lang="en-US" dirty="0"/>
              <a:t>Close!</a:t>
            </a:r>
          </a:p>
        </p:txBody>
      </p:sp>
      <p:sp>
        <p:nvSpPr>
          <p:cNvPr id="10" name="Content Placeholder 9"/>
          <p:cNvSpPr>
            <a:spLocks noGrp="1"/>
          </p:cNvSpPr>
          <p:nvPr>
            <p:ph idx="1"/>
          </p:nvPr>
        </p:nvSpPr>
        <p:spPr/>
        <p:txBody>
          <a:bodyPr>
            <a:noAutofit/>
          </a:bodyPr>
          <a:lstStyle/>
          <a:p>
            <a:endParaRPr lang="en-US" sz="1600" dirty="0"/>
          </a:p>
          <a:p>
            <a:r>
              <a:rPr lang="en-US" sz="1600" dirty="0"/>
              <a:t>Even though your purchase will have closed on the closing date, your attorney cannot close out your file until he is sure that releases for any mortgages or liens the seller may have had are properly recorded on the land records. This process may take months</a:t>
            </a:r>
            <a:r>
              <a:rPr lang="en-US" sz="1600" dirty="0" smtClean="0"/>
              <a:t>.</a:t>
            </a:r>
          </a:p>
          <a:p>
            <a:endParaRPr lang="en-US" sz="1600" dirty="0" smtClean="0"/>
          </a:p>
          <a:p>
            <a:r>
              <a:rPr lang="en-US" sz="1600" dirty="0"/>
              <a:t>It is important for a Buyer to understand that there are almost always bumps in the road when buying a home. BUT, almost all of them can be worked through by the parties and their attorneys. Where might a Buyer expect to run into some issues?</a:t>
            </a:r>
          </a:p>
          <a:p>
            <a:endParaRPr lang="en-US" sz="1600" dirty="0"/>
          </a:p>
        </p:txBody>
      </p:sp>
      <p:sp>
        <p:nvSpPr>
          <p:cNvPr id="3" name="Text Placeholder 2"/>
          <p:cNvSpPr>
            <a:spLocks noGrp="1"/>
          </p:cNvSpPr>
          <p:nvPr>
            <p:ph type="body" sz="half" idx="2"/>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950" y="1432360"/>
            <a:ext cx="3705367" cy="3705367"/>
          </a:xfrm>
          <a:prstGeom prst="rect">
            <a:avLst/>
          </a:prstGeom>
        </p:spPr>
      </p:pic>
    </p:spTree>
    <p:extLst>
      <p:ext uri="{BB962C8B-B14F-4D97-AF65-F5344CB8AC3E}">
        <p14:creationId xmlns:p14="http://schemas.microsoft.com/office/powerpoint/2010/main" val="114584350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t>Close!</a:t>
            </a:r>
          </a:p>
        </p:txBody>
      </p:sp>
      <p:sp>
        <p:nvSpPr>
          <p:cNvPr id="4" name="Content Placeholder 3"/>
          <p:cNvSpPr>
            <a:spLocks noGrp="1"/>
          </p:cNvSpPr>
          <p:nvPr>
            <p:ph idx="1"/>
          </p:nvPr>
        </p:nvSpPr>
        <p:spPr/>
        <p:txBody>
          <a:bodyPr>
            <a:normAutofit/>
          </a:bodyPr>
          <a:lstStyle/>
          <a:p>
            <a:endParaRPr lang="en-US" sz="1600" dirty="0" smtClean="0"/>
          </a:p>
          <a:p>
            <a:r>
              <a:rPr lang="en-US" sz="1600" dirty="0" smtClean="0"/>
              <a:t>No </a:t>
            </a:r>
            <a:r>
              <a:rPr lang="en-US" sz="1600" dirty="0"/>
              <a:t>house is perfect. When there is a problem with the home, the Buyer expects the Seller to fix it and the Seller does not want to have to fix every issue with the home. However, their attorneys should have the experience to come to a mutually acceptable solution</a:t>
            </a:r>
            <a:r>
              <a:rPr lang="en-US" sz="1600" dirty="0" smtClean="0"/>
              <a:t>.</a:t>
            </a:r>
          </a:p>
          <a:p>
            <a:endParaRPr lang="en-US" sz="1600" dirty="0"/>
          </a:p>
          <a:p>
            <a:r>
              <a:rPr lang="en-US" sz="1600" dirty="0"/>
              <a:t>Buyers are busy with their daily lives and purchasing a home adds an extra burden. Most people simply do not have the time to do all that is needed for the closing at a moment’s notice. Gathering personal financial documents can be especially time-consuming. While the timeline for a typical closing usually allows the Buyer enough time to gather this information, the process can be slowed down if some of these documents prove hard to obtain</a:t>
            </a:r>
            <a:r>
              <a:rPr lang="en-US" sz="1600" dirty="0" smtClean="0"/>
              <a:t>.</a:t>
            </a:r>
            <a:endParaRPr lang="en-US" sz="1600" dirty="0"/>
          </a:p>
        </p:txBody>
      </p:sp>
      <p:sp>
        <p:nvSpPr>
          <p:cNvPr id="7" name="Text Placeholder 6"/>
          <p:cNvSpPr>
            <a:spLocks noGrp="1"/>
          </p:cNvSpPr>
          <p:nvPr>
            <p:ph type="body" sz="half" idx="2"/>
          </p:nvPr>
        </p:nvSpPr>
        <p:spPr/>
        <p:txBody>
          <a:bodyPr/>
          <a:lstStyle/>
          <a:p>
            <a:endParaRPr lang="en-US"/>
          </a:p>
        </p:txBody>
      </p:sp>
      <p:pic>
        <p:nvPicPr>
          <p:cNvPr id="9" name="Picture 8"/>
          <p:cNvPicPr>
            <a:picLocks noChangeAspect="1"/>
          </p:cNvPicPr>
          <p:nvPr/>
        </p:nvPicPr>
        <p:blipFill>
          <a:blip r:embed="rId2"/>
          <a:stretch>
            <a:fillRect/>
          </a:stretch>
        </p:blipFill>
        <p:spPr>
          <a:xfrm>
            <a:off x="244014" y="1471478"/>
            <a:ext cx="3737682" cy="4011921"/>
          </a:xfrm>
          <a:prstGeom prst="rect">
            <a:avLst/>
          </a:prstGeom>
        </p:spPr>
      </p:pic>
    </p:spTree>
    <p:extLst>
      <p:ext uri="{BB962C8B-B14F-4D97-AF65-F5344CB8AC3E}">
        <p14:creationId xmlns:p14="http://schemas.microsoft.com/office/powerpoint/2010/main" val="1814056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Close!</a:t>
            </a:r>
          </a:p>
        </p:txBody>
      </p:sp>
      <p:sp>
        <p:nvSpPr>
          <p:cNvPr id="3" name="Content Placeholder 2"/>
          <p:cNvSpPr>
            <a:spLocks noGrp="1"/>
          </p:cNvSpPr>
          <p:nvPr>
            <p:ph idx="1"/>
          </p:nvPr>
        </p:nvSpPr>
        <p:spPr>
          <a:xfrm>
            <a:off x="457200" y="1337481"/>
            <a:ext cx="8229600" cy="4198132"/>
          </a:xfrm>
        </p:spPr>
        <p:txBody>
          <a:bodyPr>
            <a:noAutofit/>
          </a:bodyPr>
          <a:lstStyle/>
          <a:p>
            <a:r>
              <a:rPr lang="en-US" sz="1800" dirty="0" smtClean="0"/>
              <a:t>Mortgage </a:t>
            </a:r>
            <a:r>
              <a:rPr lang="en-US" sz="1800" dirty="0"/>
              <a:t>companies are issuing thousands of loans every day. </a:t>
            </a:r>
            <a:r>
              <a:rPr lang="en-US" sz="1800" dirty="0" smtClean="0"/>
              <a:t>While </a:t>
            </a:r>
            <a:r>
              <a:rPr lang="en-US" sz="1800" dirty="0"/>
              <a:t>the weeks leading up to the closing may be quiet, the day before and on the closing may seem chaotic as the attorney waits for the documents and closing information from the mortgage company. </a:t>
            </a:r>
            <a:endParaRPr lang="en-US" sz="1800" dirty="0" smtClean="0"/>
          </a:p>
          <a:p>
            <a:r>
              <a:rPr lang="en-US" sz="1800" dirty="0" smtClean="0"/>
              <a:t>It </a:t>
            </a:r>
            <a:r>
              <a:rPr lang="en-US" sz="1800" dirty="0"/>
              <a:t>is the attorney’s responsibility to stay on top of the mortgage company and ensure everything is set, but be prepared for a very active final hours before closing</a:t>
            </a:r>
            <a:r>
              <a:rPr lang="en-US" sz="1800" dirty="0" smtClean="0"/>
              <a:t>.</a:t>
            </a:r>
            <a:endParaRPr lang="en-US" sz="1800"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86000" y="3428999"/>
            <a:ext cx="4572000" cy="2728913"/>
          </a:xfrm>
          <a:prstGeom prst="rect">
            <a:avLst/>
          </a:prstGeom>
          <a:effectLst>
            <a:innerShdw blurRad="114300">
              <a:prstClr val="black"/>
            </a:innerShdw>
          </a:effectLst>
        </p:spPr>
      </p:pic>
    </p:spTree>
    <p:extLst>
      <p:ext uri="{BB962C8B-B14F-4D97-AF65-F5344CB8AC3E}">
        <p14:creationId xmlns:p14="http://schemas.microsoft.com/office/powerpoint/2010/main" val="903910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027145238"/>
              </p:ext>
            </p:extLst>
          </p:nvPr>
        </p:nvGraphicFramePr>
        <p:xfrm>
          <a:off x="457200" y="1889078"/>
          <a:ext cx="8019766" cy="3140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sz="half" idx="4294967295"/>
          </p:nvPr>
        </p:nvSpPr>
        <p:spPr>
          <a:xfrm>
            <a:off x="1276065" y="5359400"/>
            <a:ext cx="6591869" cy="766763"/>
          </a:xfrm>
        </p:spPr>
        <p:txBody>
          <a:bodyPr/>
          <a:lstStyle/>
          <a:p>
            <a:pPr marL="0" indent="0" algn="ctr">
              <a:buNone/>
            </a:pPr>
            <a:r>
              <a:rPr lang="en-US" dirty="0"/>
              <a:t>This presentation will try to simplify the process and ease your </a:t>
            </a:r>
            <a:r>
              <a:rPr lang="en-US" dirty="0" smtClean="0"/>
              <a:t>concerns.</a:t>
            </a:r>
            <a:endParaRPr lang="en-US" dirty="0"/>
          </a:p>
        </p:txBody>
      </p:sp>
      <p:sp>
        <p:nvSpPr>
          <p:cNvPr id="3" name="Content Placeholder 2"/>
          <p:cNvSpPr>
            <a:spLocks noGrp="1"/>
          </p:cNvSpPr>
          <p:nvPr>
            <p:ph idx="4294967295"/>
          </p:nvPr>
        </p:nvSpPr>
        <p:spPr>
          <a:xfrm>
            <a:off x="457200" y="1098455"/>
            <a:ext cx="8229600" cy="968991"/>
          </a:xfrm>
        </p:spPr>
        <p:txBody>
          <a:bodyPr/>
          <a:lstStyle/>
          <a:p>
            <a:pPr marL="0" indent="0" algn="ctr">
              <a:buNone/>
            </a:pPr>
            <a:r>
              <a:rPr lang="en-US" dirty="0"/>
              <a:t>In order to purchase it, you must</a:t>
            </a:r>
            <a:r>
              <a:rPr lang="en-US" dirty="0" smtClean="0"/>
              <a:t>:</a:t>
            </a:r>
            <a:endParaRPr lang="en-US" dirty="0"/>
          </a:p>
        </p:txBody>
      </p:sp>
    </p:spTree>
    <p:extLst>
      <p:ext uri="{BB962C8B-B14F-4D97-AF65-F5344CB8AC3E}">
        <p14:creationId xmlns:p14="http://schemas.microsoft.com/office/powerpoint/2010/main" val="2595506186"/>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End</a:t>
            </a:r>
          </a:p>
        </p:txBody>
      </p:sp>
      <p:sp>
        <p:nvSpPr>
          <p:cNvPr id="6" name="Content Placeholder 5"/>
          <p:cNvSpPr>
            <a:spLocks noGrp="1"/>
          </p:cNvSpPr>
          <p:nvPr>
            <p:ph sz="half" idx="1"/>
          </p:nvPr>
        </p:nvSpPr>
        <p:spPr>
          <a:xfrm>
            <a:off x="457200" y="4681182"/>
            <a:ext cx="8331958" cy="1444981"/>
          </a:xfrm>
        </p:spPr>
        <p:txBody>
          <a:bodyPr>
            <a:noAutofit/>
          </a:bodyPr>
          <a:lstStyle/>
          <a:p>
            <a:r>
              <a:rPr lang="en-US" sz="1800" dirty="0"/>
              <a:t>Buying a home may be the biggest purchase of one’s life. While the process may seem intimidating, your attorney has the experience and expertise to lead you through the process. </a:t>
            </a:r>
          </a:p>
          <a:p>
            <a:r>
              <a:rPr lang="en-US" sz="1800" dirty="0" smtClean="0"/>
              <a:t>In </a:t>
            </a:r>
            <a:r>
              <a:rPr lang="en-US" sz="1800" dirty="0"/>
              <a:t>the end, you can be comforted that all the proper paperwork has been done, so you can begin your new life in your new home!</a:t>
            </a:r>
          </a:p>
          <a:p>
            <a:endParaRPr lang="en-US" sz="1800" dirty="0"/>
          </a:p>
        </p:txBody>
      </p:sp>
      <p:pic>
        <p:nvPicPr>
          <p:cNvPr id="14" name="Content Placeholder 13"/>
          <p:cNvPicPr>
            <a:picLocks noGrp="1" noChangeAspect="1"/>
          </p:cNvPicPr>
          <p:nvPr>
            <p:ph sz="half" idx="2"/>
          </p:nvPr>
        </p:nvPicPr>
        <p:blipFill>
          <a:blip r:embed="rId2"/>
          <a:stretch>
            <a:fillRect/>
          </a:stretch>
        </p:blipFill>
        <p:spPr>
          <a:xfrm>
            <a:off x="2279175" y="1385383"/>
            <a:ext cx="4585649" cy="3088294"/>
          </a:xfrm>
          <a:prstGeom prst="rect">
            <a:avLst/>
          </a:prstGeom>
        </p:spPr>
      </p:pic>
    </p:spTree>
    <p:extLst>
      <p:ext uri="{BB962C8B-B14F-4D97-AF65-F5344CB8AC3E}">
        <p14:creationId xmlns:p14="http://schemas.microsoft.com/office/powerpoint/2010/main" val="34250716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Make </a:t>
            </a:r>
            <a:r>
              <a:rPr lang="en-US" dirty="0"/>
              <a:t>an Offer</a:t>
            </a:r>
          </a:p>
        </p:txBody>
      </p:sp>
      <p:pic>
        <p:nvPicPr>
          <p:cNvPr id="5" name="Content Placeholder 4"/>
          <p:cNvPicPr>
            <a:picLocks noGrp="1" noChangeAspect="1"/>
          </p:cNvPicPr>
          <p:nvPr>
            <p:ph sz="half"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1803495"/>
            <a:ext cx="4038600" cy="4119372"/>
          </a:xfrm>
        </p:spPr>
      </p:pic>
      <p:sp>
        <p:nvSpPr>
          <p:cNvPr id="4" name="Content Placeholder 3"/>
          <p:cNvSpPr>
            <a:spLocks noGrp="1"/>
          </p:cNvSpPr>
          <p:nvPr>
            <p:ph sz="half" idx="2"/>
          </p:nvPr>
        </p:nvSpPr>
        <p:spPr>
          <a:xfrm>
            <a:off x="4648200" y="1204686"/>
            <a:ext cx="4038600" cy="4921477"/>
          </a:xfrm>
        </p:spPr>
        <p:txBody>
          <a:bodyPr anchor="ctr">
            <a:normAutofit/>
          </a:bodyPr>
          <a:lstStyle/>
          <a:p>
            <a:r>
              <a:rPr lang="en-US" sz="1800" b="1" dirty="0" smtClean="0"/>
              <a:t>First</a:t>
            </a:r>
            <a:r>
              <a:rPr lang="en-US" sz="1800" dirty="0" smtClean="0"/>
              <a:t>, Figure out what you can afford. It’s important to contact a mortgage broker first to see what size loan you qualify for.  You may be surprised (for better or worse). Some sellers will ask to see a “pre-approval letter” before they will take you seriously.</a:t>
            </a:r>
          </a:p>
          <a:p>
            <a:r>
              <a:rPr lang="en-US" sz="1800" dirty="0" smtClean="0"/>
              <a:t>When </a:t>
            </a:r>
            <a:r>
              <a:rPr lang="en-US" sz="1800" dirty="0"/>
              <a:t>you find the home that is right for you, the first step is to make an offer.</a:t>
            </a:r>
          </a:p>
          <a:p>
            <a:r>
              <a:rPr lang="en-US" sz="1800" dirty="0"/>
              <a:t>If you are using a realtor, the realtor will present the offer to the seller on a document called a </a:t>
            </a:r>
            <a:r>
              <a:rPr lang="en-US" sz="1800" b="1" dirty="0"/>
              <a:t>Real Estate Binder</a:t>
            </a:r>
            <a:r>
              <a:rPr lang="en-US" sz="1800" dirty="0" smtClean="0"/>
              <a:t>.</a:t>
            </a:r>
            <a:endParaRPr lang="en-US" sz="1800" u="sng" dirty="0"/>
          </a:p>
        </p:txBody>
      </p:sp>
    </p:spTree>
    <p:extLst>
      <p:ext uri="{BB962C8B-B14F-4D97-AF65-F5344CB8AC3E}">
        <p14:creationId xmlns:p14="http://schemas.microsoft.com/office/powerpoint/2010/main" val="25382731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68805" y="2825087"/>
            <a:ext cx="4790120" cy="3468047"/>
          </a:xfrm>
          <a:prstGeom prst="rect">
            <a:avLst/>
          </a:prstGeom>
          <a:noFill/>
          <a:ln>
            <a:noFill/>
          </a:ln>
        </p:spPr>
      </p:pic>
      <p:sp>
        <p:nvSpPr>
          <p:cNvPr id="2" name="Title 1"/>
          <p:cNvSpPr>
            <a:spLocks noGrp="1"/>
          </p:cNvSpPr>
          <p:nvPr>
            <p:ph type="title"/>
          </p:nvPr>
        </p:nvSpPr>
        <p:spPr>
          <a:xfrm>
            <a:off x="457200" y="1048668"/>
            <a:ext cx="8229600" cy="350494"/>
          </a:xfrm>
        </p:spPr>
        <p:txBody>
          <a:bodyPr/>
          <a:lstStyle/>
          <a:p>
            <a:r>
              <a:rPr lang="en-US" sz="2400" dirty="0">
                <a:solidFill>
                  <a:srgbClr val="5E5E5E"/>
                </a:solidFill>
              </a:rPr>
              <a:t>This is a very basic document that lists</a:t>
            </a:r>
            <a:r>
              <a:rPr lang="en-US" sz="2400" dirty="0" smtClean="0">
                <a:solidFill>
                  <a:srgbClr val="5E5E5E"/>
                </a:solidFill>
              </a:rPr>
              <a:t>:</a:t>
            </a:r>
            <a:endParaRPr lang="en-US" sz="2400" dirty="0">
              <a:solidFill>
                <a:srgbClr val="5E5E5E"/>
              </a:solidFill>
            </a:endParaRPr>
          </a:p>
        </p:txBody>
      </p:sp>
      <p:sp>
        <p:nvSpPr>
          <p:cNvPr id="3" name="Content Placeholder 2"/>
          <p:cNvSpPr>
            <a:spLocks noGrp="1"/>
          </p:cNvSpPr>
          <p:nvPr>
            <p:ph sz="half" idx="1"/>
          </p:nvPr>
        </p:nvSpPr>
        <p:spPr>
          <a:xfrm>
            <a:off x="457200" y="1600200"/>
            <a:ext cx="5738884" cy="4525963"/>
          </a:xfrm>
        </p:spPr>
        <p:txBody>
          <a:bodyPr anchor="ctr">
            <a:normAutofit lnSpcReduction="10000"/>
          </a:bodyPr>
          <a:lstStyle/>
          <a:p>
            <a:pPr marL="800100" lvl="1" indent="-342900">
              <a:buFont typeface="+mj-lt"/>
              <a:buAutoNum type="arabicPeriod"/>
            </a:pPr>
            <a:r>
              <a:rPr lang="en-US" dirty="0" smtClean="0"/>
              <a:t>The </a:t>
            </a:r>
            <a:r>
              <a:rPr lang="en-US" dirty="0"/>
              <a:t>Buyer and Seller’s contact information </a:t>
            </a:r>
          </a:p>
          <a:p>
            <a:pPr marL="800100" lvl="1" indent="-342900">
              <a:buFont typeface="+mj-lt"/>
              <a:buAutoNum type="arabicPeriod"/>
            </a:pPr>
            <a:r>
              <a:rPr lang="en-US" dirty="0"/>
              <a:t>The property being sold</a:t>
            </a:r>
          </a:p>
          <a:p>
            <a:pPr marL="800100" lvl="1" indent="-342900">
              <a:buFont typeface="+mj-lt"/>
              <a:buAutoNum type="arabicPeriod"/>
            </a:pPr>
            <a:r>
              <a:rPr lang="en-US" dirty="0"/>
              <a:t>The purchase price</a:t>
            </a:r>
          </a:p>
          <a:p>
            <a:pPr marL="800100" lvl="1" indent="-342900">
              <a:buFont typeface="+mj-lt"/>
              <a:buAutoNum type="arabicPeriod"/>
            </a:pPr>
            <a:r>
              <a:rPr lang="en-US" dirty="0"/>
              <a:t>The size of the buyer’s mortgage</a:t>
            </a:r>
          </a:p>
          <a:p>
            <a:pPr marL="800100" lvl="1" indent="-342900">
              <a:buFont typeface="+mj-lt"/>
              <a:buAutoNum type="arabicPeriod"/>
            </a:pPr>
            <a:r>
              <a:rPr lang="en-US" dirty="0"/>
              <a:t>Important contract information </a:t>
            </a:r>
            <a:r>
              <a:rPr lang="en-US" dirty="0" smtClean="0"/>
              <a:t/>
            </a:r>
            <a:br>
              <a:rPr lang="en-US" dirty="0" smtClean="0"/>
            </a:br>
            <a:r>
              <a:rPr lang="en-US" dirty="0" smtClean="0"/>
              <a:t>Which </a:t>
            </a:r>
            <a:r>
              <a:rPr lang="en-US" dirty="0"/>
              <a:t>items will remain at the property and which items the Seller will be taking with </a:t>
            </a:r>
            <a:r>
              <a:rPr lang="en-US" dirty="0" smtClean="0"/>
              <a:t>them</a:t>
            </a:r>
          </a:p>
          <a:p>
            <a:pPr marL="800100" lvl="1" indent="-342900">
              <a:buFont typeface="+mj-lt"/>
              <a:buAutoNum type="arabicPeriod"/>
            </a:pPr>
            <a:r>
              <a:rPr lang="en-US" dirty="0" smtClean="0"/>
              <a:t>It usually requires a “good-faith” deposit</a:t>
            </a:r>
          </a:p>
          <a:p>
            <a:pPr marL="804863" lvl="1" indent="0">
              <a:buNone/>
            </a:pPr>
            <a:r>
              <a:rPr lang="en-US" dirty="0" smtClean="0"/>
              <a:t>of 1% at the time of signing.  You will put down</a:t>
            </a:r>
          </a:p>
          <a:p>
            <a:pPr marL="804863" lvl="1" indent="0">
              <a:buNone/>
            </a:pPr>
            <a:r>
              <a:rPr lang="en-US" dirty="0" smtClean="0"/>
              <a:t>An </a:t>
            </a:r>
            <a:r>
              <a:rPr lang="en-US" dirty="0" smtClean="0"/>
              <a:t>additional; </a:t>
            </a:r>
            <a:r>
              <a:rPr lang="en-US" dirty="0" smtClean="0"/>
              <a:t>9% when you sign the contract.</a:t>
            </a:r>
          </a:p>
          <a:p>
            <a:pPr marL="804863" lvl="1" indent="0">
              <a:buNone/>
            </a:pPr>
            <a:endParaRPr lang="en-US" dirty="0" smtClean="0"/>
          </a:p>
          <a:p>
            <a:pPr marL="6350" lvl="1" indent="0">
              <a:buNone/>
            </a:pPr>
            <a:r>
              <a:rPr lang="en-US" i="1" dirty="0" smtClean="0"/>
              <a:t>(The binder isn’t legally “binding”. It’s a summary</a:t>
            </a:r>
          </a:p>
          <a:p>
            <a:pPr marL="6350" lvl="1" indent="0">
              <a:buNone/>
            </a:pPr>
            <a:r>
              <a:rPr lang="en-US" i="1" dirty="0"/>
              <a:t>o</a:t>
            </a:r>
            <a:r>
              <a:rPr lang="en-US" i="1" dirty="0" smtClean="0"/>
              <a:t>f the basic terms of the deal that the lawyers</a:t>
            </a:r>
          </a:p>
          <a:p>
            <a:pPr marL="6350" lvl="1" indent="0">
              <a:buNone/>
            </a:pPr>
            <a:r>
              <a:rPr lang="en-US" i="1" dirty="0" smtClean="0"/>
              <a:t>will use to draft the legally binding contract.)</a:t>
            </a:r>
            <a:endParaRPr lang="en-US" i="1" dirty="0"/>
          </a:p>
          <a:p>
            <a:endParaRPr lang="en-US" dirty="0"/>
          </a:p>
        </p:txBody>
      </p:sp>
    </p:spTree>
    <p:extLst>
      <p:ext uri="{BB962C8B-B14F-4D97-AF65-F5344CB8AC3E}">
        <p14:creationId xmlns:p14="http://schemas.microsoft.com/office/powerpoint/2010/main" val="2320166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2" b="12"/>
          <a:stretch>
            <a:fillRect/>
          </a:stretch>
        </p:blipFill>
        <p:spPr>
          <a:xfrm>
            <a:off x="0" y="229203"/>
            <a:ext cx="9144000" cy="6098241"/>
          </a:xfrm>
          <a:effectLst>
            <a:innerShdw blurRad="63500" dist="50800" dir="5400000">
              <a:prstClr val="black">
                <a:alpha val="50000"/>
              </a:prstClr>
            </a:innerShdw>
          </a:effectLst>
        </p:spPr>
      </p:pic>
      <p:sp>
        <p:nvSpPr>
          <p:cNvPr id="2" name="Title 1"/>
          <p:cNvSpPr>
            <a:spLocks noGrp="1"/>
          </p:cNvSpPr>
          <p:nvPr>
            <p:ph type="title"/>
          </p:nvPr>
        </p:nvSpPr>
        <p:spPr>
          <a:xfrm>
            <a:off x="0" y="5429291"/>
            <a:ext cx="9144000" cy="566738"/>
          </a:xfrm>
          <a:solidFill>
            <a:schemeClr val="tx1">
              <a:lumMod val="50000"/>
              <a:lumOff val="50000"/>
              <a:alpha val="31000"/>
            </a:schemeClr>
          </a:solidFill>
        </p:spPr>
        <p:txBody>
          <a:bodyPr/>
          <a:lstStyle/>
          <a:p>
            <a:pPr algn="ctr"/>
            <a:r>
              <a:rPr lang="en-US" sz="2400" dirty="0" smtClean="0">
                <a:solidFill>
                  <a:srgbClr val="E51636"/>
                </a:solidFill>
                <a:effectLst>
                  <a:outerShdw blurRad="50800" dist="38100" dir="5400000" algn="t" rotWithShape="0">
                    <a:prstClr val="black">
                      <a:alpha val="40000"/>
                    </a:prstClr>
                  </a:outerShdw>
                </a:effectLst>
              </a:rPr>
              <a:t>2. Negotiate </a:t>
            </a:r>
            <a:r>
              <a:rPr lang="en-US" sz="2400" dirty="0">
                <a:solidFill>
                  <a:srgbClr val="E51636"/>
                </a:solidFill>
                <a:effectLst>
                  <a:outerShdw blurRad="50800" dist="38100" dir="5400000" algn="t" rotWithShape="0">
                    <a:prstClr val="black">
                      <a:alpha val="40000"/>
                    </a:prstClr>
                  </a:outerShdw>
                </a:effectLst>
              </a:rPr>
              <a:t>Price, Repairs and </a:t>
            </a:r>
            <a:r>
              <a:rPr lang="en-US" sz="2400" dirty="0" smtClean="0">
                <a:solidFill>
                  <a:srgbClr val="E51636"/>
                </a:solidFill>
                <a:effectLst>
                  <a:outerShdw blurRad="50800" dist="38100" dir="5400000" algn="t" rotWithShape="0">
                    <a:prstClr val="black">
                      <a:alpha val="40000"/>
                    </a:prstClr>
                  </a:outerShdw>
                </a:effectLst>
              </a:rPr>
              <a:t>Credits </a:t>
            </a:r>
            <a:r>
              <a:rPr lang="en-US" sz="2400" dirty="0">
                <a:solidFill>
                  <a:srgbClr val="E51636"/>
                </a:solidFill>
                <a:effectLst>
                  <a:outerShdw blurRad="50800" dist="38100" dir="5400000" algn="t" rotWithShape="0">
                    <a:prstClr val="black">
                      <a:alpha val="40000"/>
                    </a:prstClr>
                  </a:outerShdw>
                </a:effectLst>
              </a:rPr>
              <a:t>with the Seller</a:t>
            </a:r>
          </a:p>
        </p:txBody>
      </p:sp>
    </p:spTree>
    <p:extLst>
      <p:ext uri="{BB962C8B-B14F-4D97-AF65-F5344CB8AC3E}">
        <p14:creationId xmlns:p14="http://schemas.microsoft.com/office/powerpoint/2010/main" val="784109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2400" dirty="0"/>
              <a:t>Negotiate Price, Repairs and Credits with the Seller</a:t>
            </a:r>
          </a:p>
        </p:txBody>
      </p:sp>
      <p:sp>
        <p:nvSpPr>
          <p:cNvPr id="11" name="Content Placeholder 10"/>
          <p:cNvSpPr>
            <a:spLocks noGrp="1"/>
          </p:cNvSpPr>
          <p:nvPr>
            <p:ph sz="half" idx="1"/>
          </p:nvPr>
        </p:nvSpPr>
        <p:spPr>
          <a:xfrm>
            <a:off x="457200" y="3944203"/>
            <a:ext cx="8229600" cy="2181960"/>
          </a:xfrm>
        </p:spPr>
        <p:txBody>
          <a:bodyPr>
            <a:normAutofit lnSpcReduction="10000"/>
          </a:bodyPr>
          <a:lstStyle/>
          <a:p>
            <a:r>
              <a:rPr lang="en-US" sz="1600" dirty="0" smtClean="0"/>
              <a:t>After your binder offer is accepted you will conduct an inspection of the property (before the contract is signed).  This is important as it is your chance before committing to buy to see just what the condition of the house is.</a:t>
            </a:r>
          </a:p>
          <a:p>
            <a:r>
              <a:rPr lang="en-US" sz="1600" dirty="0" smtClean="0"/>
              <a:t>Frequently</a:t>
            </a:r>
            <a:r>
              <a:rPr lang="en-US" sz="1600" dirty="0"/>
              <a:t>, there will be certain issues with the home that will need to be addressed. </a:t>
            </a:r>
            <a:endParaRPr lang="en-US" sz="1600" dirty="0" smtClean="0"/>
          </a:p>
          <a:p>
            <a:r>
              <a:rPr lang="en-US" sz="1600" dirty="0" smtClean="0"/>
              <a:t>For </a:t>
            </a:r>
            <a:r>
              <a:rPr lang="en-US" sz="1600" dirty="0"/>
              <a:t>instance, i.e. roof damage, broken windows, radon remediation, etc. </a:t>
            </a:r>
            <a:endParaRPr lang="en-US" sz="1600" dirty="0" smtClean="0"/>
          </a:p>
          <a:p>
            <a:r>
              <a:rPr lang="en-US" sz="1600" dirty="0" smtClean="0"/>
              <a:t>Sometimes </a:t>
            </a:r>
            <a:r>
              <a:rPr lang="en-US" sz="1600" dirty="0"/>
              <a:t>these issues are resolved by the Seller </a:t>
            </a:r>
            <a:r>
              <a:rPr lang="en-US" sz="1600" dirty="0" smtClean="0"/>
              <a:t>agreeing </a:t>
            </a:r>
            <a:r>
              <a:rPr lang="en-US" sz="1600" dirty="0"/>
              <a:t>to repair them; other times, they Seller agrees to give the Buyer a credit towards the purchase price so the Buyer may fix them. </a:t>
            </a:r>
            <a:endParaRPr lang="en-US" sz="1600" dirty="0" smtClean="0"/>
          </a:p>
          <a:p>
            <a:r>
              <a:rPr lang="en-US" sz="1600" dirty="0" smtClean="0"/>
              <a:t>Occasionally</a:t>
            </a:r>
            <a:r>
              <a:rPr lang="en-US" sz="1600" dirty="0"/>
              <a:t>, a seller will refuse any such accommodation, insisting the home be sold “as </a:t>
            </a:r>
            <a:r>
              <a:rPr lang="en-US" sz="1600" dirty="0" smtClean="0"/>
              <a:t>is”.</a:t>
            </a:r>
            <a:endParaRPr lang="en-US" sz="1600" dirty="0"/>
          </a:p>
        </p:txBody>
      </p:sp>
      <p:pic>
        <p:nvPicPr>
          <p:cNvPr id="13" name="Content Placeholder 12"/>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52700" y="1134683"/>
            <a:ext cx="4038600" cy="2695765"/>
          </a:xfrm>
          <a:prstGeom prst="rect">
            <a:avLst/>
          </a:prstGeom>
          <a:ln>
            <a:noFill/>
          </a:ln>
          <a:effectLst>
            <a:softEdge rad="112500"/>
          </a:effectLst>
        </p:spPr>
      </p:pic>
    </p:spTree>
    <p:extLst>
      <p:ext uri="{BB962C8B-B14F-4D97-AF65-F5344CB8AC3E}">
        <p14:creationId xmlns:p14="http://schemas.microsoft.com/office/powerpoint/2010/main" val="402340405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2400" dirty="0"/>
              <a:t>Negotiate Price, Repairs and Credits with the Seller</a:t>
            </a:r>
          </a:p>
        </p:txBody>
      </p:sp>
      <p:sp>
        <p:nvSpPr>
          <p:cNvPr id="12" name="Content Placeholder 11"/>
          <p:cNvSpPr>
            <a:spLocks noGrp="1"/>
          </p:cNvSpPr>
          <p:nvPr>
            <p:ph sz="half" idx="1"/>
          </p:nvPr>
        </p:nvSpPr>
        <p:spPr>
          <a:xfrm>
            <a:off x="246743" y="1600200"/>
            <a:ext cx="4249057" cy="4525963"/>
          </a:xfrm>
        </p:spPr>
        <p:txBody>
          <a:bodyPr>
            <a:noAutofit/>
          </a:bodyPr>
          <a:lstStyle/>
          <a:p>
            <a:r>
              <a:rPr lang="en-US" sz="1600" dirty="0"/>
              <a:t>If the buyer has an FHA loan </a:t>
            </a:r>
            <a:r>
              <a:rPr lang="en-US" sz="1600" dirty="0" smtClean="0"/>
              <a:t/>
            </a:r>
            <a:br>
              <a:rPr lang="en-US" sz="1600" dirty="0" smtClean="0"/>
            </a:br>
            <a:r>
              <a:rPr lang="en-US" sz="1600" dirty="0" smtClean="0"/>
              <a:t>(</a:t>
            </a:r>
            <a:r>
              <a:rPr lang="en-US" sz="1600" dirty="0"/>
              <a:t>a loan insured by the federal government), any such repairs must be resolved prior to closing.</a:t>
            </a:r>
          </a:p>
          <a:p>
            <a:r>
              <a:rPr lang="en-US" sz="1600" dirty="0"/>
              <a:t>These outstanding issues are memorialized in a “Rider,” which is attached to the end of a contract. </a:t>
            </a:r>
          </a:p>
          <a:p>
            <a:r>
              <a:rPr lang="en-US" sz="1600" dirty="0"/>
              <a:t>It can also be necessary to attach riders to contracts governing unique issues like condominiums or short sales (where the mortgage owed on a property is for </a:t>
            </a:r>
            <a:r>
              <a:rPr lang="en-US" sz="1600" dirty="0" smtClean="0"/>
              <a:t>more </a:t>
            </a:r>
            <a:r>
              <a:rPr lang="en-US" sz="1600" dirty="0"/>
              <a:t>than the sales price). </a:t>
            </a:r>
          </a:p>
        </p:txBody>
      </p:sp>
      <p:pic>
        <p:nvPicPr>
          <p:cNvPr id="15" name="Content Placeholder 1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18600" y="2235200"/>
            <a:ext cx="4925400" cy="4072181"/>
          </a:xfrm>
          <a:prstGeom prst="rect">
            <a:avLst/>
          </a:prstGeom>
        </p:spPr>
      </p:pic>
    </p:spTree>
    <p:extLst>
      <p:ext uri="{BB962C8B-B14F-4D97-AF65-F5344CB8AC3E}">
        <p14:creationId xmlns:p14="http://schemas.microsoft.com/office/powerpoint/2010/main" val="3606970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896" b="896"/>
          <a:stretch>
            <a:fillRect/>
          </a:stretch>
        </p:blipFill>
        <p:spPr/>
      </p:pic>
      <p:sp>
        <p:nvSpPr>
          <p:cNvPr id="2" name="Title 1"/>
          <p:cNvSpPr>
            <a:spLocks noGrp="1"/>
          </p:cNvSpPr>
          <p:nvPr>
            <p:ph type="title"/>
          </p:nvPr>
        </p:nvSpPr>
        <p:spPr>
          <a:xfrm>
            <a:off x="0" y="5459104"/>
            <a:ext cx="9144000" cy="668015"/>
          </a:xfrm>
          <a:solidFill>
            <a:schemeClr val="tx1">
              <a:lumMod val="50000"/>
              <a:lumOff val="50000"/>
              <a:alpha val="38000"/>
            </a:schemeClr>
          </a:solidFill>
        </p:spPr>
        <p:txBody>
          <a:bodyPr anchor="ctr"/>
          <a:lstStyle/>
          <a:p>
            <a:pPr algn="ctr"/>
            <a:r>
              <a:rPr lang="en-US" sz="4000" b="0" dirty="0" smtClean="0"/>
              <a:t>3. Sign </a:t>
            </a:r>
            <a:r>
              <a:rPr lang="en-US" sz="4000" b="0" dirty="0"/>
              <a:t>a Contract</a:t>
            </a:r>
          </a:p>
        </p:txBody>
      </p:sp>
    </p:spTree>
    <p:extLst>
      <p:ext uri="{BB962C8B-B14F-4D97-AF65-F5344CB8AC3E}">
        <p14:creationId xmlns:p14="http://schemas.microsoft.com/office/powerpoint/2010/main" val="759291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2827</TotalTime>
  <Words>2067</Words>
  <Application>Microsoft Macintosh PowerPoint</Application>
  <PresentationFormat>On-screen Show (4:3)</PresentationFormat>
  <Paragraphs>198</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A BRIEF GUIDE        PURCHASING YOUR FIRST HOME</vt:lpstr>
      <vt:lpstr>BUYING A HOME…</vt:lpstr>
      <vt:lpstr>PowerPoint Presentation</vt:lpstr>
      <vt:lpstr>1. Make an Offer</vt:lpstr>
      <vt:lpstr>This is a very basic document that lists:</vt:lpstr>
      <vt:lpstr>2. Negotiate Price, Repairs and Credits with the Seller</vt:lpstr>
      <vt:lpstr>Negotiate Price, Repairs and Credits with the Seller</vt:lpstr>
      <vt:lpstr>Negotiate Price, Repairs and Credits with the Seller</vt:lpstr>
      <vt:lpstr>3. Sign a Contract</vt:lpstr>
      <vt:lpstr>Sign a Contract</vt:lpstr>
      <vt:lpstr>4. Obtain a Mortgage</vt:lpstr>
      <vt:lpstr>Obtain a Mortgage</vt:lpstr>
      <vt:lpstr>Obtain a Mortgage</vt:lpstr>
      <vt:lpstr>Obtain a Mortgage</vt:lpstr>
      <vt:lpstr>PowerPoint Presentation</vt:lpstr>
      <vt:lpstr>5. Obtain and Ensure Clear Title</vt:lpstr>
      <vt:lpstr>Obtain and Ensure Clear Title</vt:lpstr>
      <vt:lpstr>Obtain and Ensure Clear Title</vt:lpstr>
      <vt:lpstr>Sample  Mortgagee Policy  (Page 1)</vt:lpstr>
      <vt:lpstr>Sample Mortgagee Policy (Page 2)</vt:lpstr>
      <vt:lpstr>6. Close!</vt:lpstr>
      <vt:lpstr>Close!</vt:lpstr>
      <vt:lpstr>Close!</vt:lpstr>
      <vt:lpstr>Sample HUD (Page 1)</vt:lpstr>
      <vt:lpstr>Sample HUD (Page 2)</vt:lpstr>
      <vt:lpstr>Sample Closing Statement</vt:lpstr>
      <vt:lpstr>Close!</vt:lpstr>
      <vt:lpstr>Close!</vt:lpstr>
      <vt:lpstr>Close!</vt:lpstr>
      <vt:lpstr>The End</vt:lpstr>
    </vt:vector>
  </TitlesOfParts>
  <Company>ignition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Christian</dc:creator>
  <cp:lastModifiedBy>Gia Watkins</cp:lastModifiedBy>
  <cp:revision>288</cp:revision>
  <dcterms:created xsi:type="dcterms:W3CDTF">2012-10-12T20:26:57Z</dcterms:created>
  <dcterms:modified xsi:type="dcterms:W3CDTF">2017-03-06T16:28:04Z</dcterms:modified>
</cp:coreProperties>
</file>